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4"/>
  </p:notesMasterIdLst>
  <p:sldIdLst>
    <p:sldId id="256" r:id="rId2"/>
    <p:sldId id="439"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theme" Target="theme/theme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6.xml"/></Relationships>
</file>

<file path=ppt/slides/_rels/slide10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7.xml"/></Relationships>
</file>

<file path=ppt/slides/_rels/slide101.xml.rels><?xml version="1.0" encoding="UTF-8" standalone="yes"?>
<Relationships xmlns="http://schemas.openxmlformats.org/package/2006/relationships"><Relationship Id="rId2" Type="http://schemas.openxmlformats.org/officeDocument/2006/relationships/image" Target="../media/image100.tif"/><Relationship Id="rId1" Type="http://schemas.openxmlformats.org/officeDocument/2006/relationships/slideLayout" Target="../slideLayouts/slideLayout27.xml"/></Relationships>
</file>

<file path=ppt/slides/_rels/slide102.xml.rels><?xml version="1.0" encoding="UTF-8" standalone="yes"?>
<Relationships xmlns="http://schemas.openxmlformats.org/package/2006/relationships"><Relationship Id="rId2" Type="http://schemas.openxmlformats.org/officeDocument/2006/relationships/image" Target="../media/image100.tif"/><Relationship Id="rId1" Type="http://schemas.openxmlformats.org/officeDocument/2006/relationships/slideLayout" Target="../slideLayouts/slideLayout27.xml"/></Relationships>
</file>

<file path=ppt/slides/_rels/slide103.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27.xml"/></Relationships>
</file>

<file path=ppt/slides/_rels/slide10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27.xml"/></Relationships>
</file>

<file path=ppt/slides/_rels/slide10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2.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14.tif"/><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tif"/><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4.tif"/><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2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2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6.xml"/></Relationships>
</file>

<file path=ppt/slides/_rels/slide130.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27.xml"/></Relationships>
</file>

<file path=ppt/slides/_rels/slide131.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27.xml"/></Relationships>
</file>

<file path=ppt/slides/_rels/slide13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7.xml"/></Relationships>
</file>

<file path=ppt/slides/_rels/slide133.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7.xml"/></Relationships>
</file>

<file path=ppt/slides/_rels/slide134.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7.xml"/></Relationships>
</file>

<file path=ppt/slides/_rels/slide135.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7.xml"/></Relationships>
</file>

<file path=ppt/slides/_rels/slide1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7.xml"/></Relationships>
</file>

<file path=ppt/slides/_rels/slide1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7.xml"/></Relationships>
</file>

<file path=ppt/slides/_rels/slide13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53.jpeg"/><Relationship Id="rId1" Type="http://schemas.openxmlformats.org/officeDocument/2006/relationships/slideLayout" Target="../slideLayouts/slideLayout27.xml"/></Relationships>
</file>

<file path=ppt/slides/_rels/slide13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53.jpe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53.jpeg"/><Relationship Id="rId1" Type="http://schemas.openxmlformats.org/officeDocument/2006/relationships/slideLayout" Target="../slideLayouts/slideLayout27.xml"/></Relationships>
</file>

<file path=ppt/slides/_rels/slide14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53.jpeg"/><Relationship Id="rId1" Type="http://schemas.openxmlformats.org/officeDocument/2006/relationships/slideLayout" Target="../slideLayouts/slideLayout27.xml"/></Relationships>
</file>

<file path=ppt/slides/_rels/slide14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53.jpeg"/><Relationship Id="rId1" Type="http://schemas.openxmlformats.org/officeDocument/2006/relationships/slideLayout" Target="../slideLayouts/slideLayout27.xml"/></Relationships>
</file>

<file path=ppt/slides/_rels/slide1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4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4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4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47.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48.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4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16.xml"/></Relationships>
</file>

<file path=ppt/slides/_rels/slide15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16.xml"/></Relationships>
</file>

<file path=ppt/slides/_rels/slide15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5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5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15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15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5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1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6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161.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6.xml"/></Relationships>
</file>

<file path=ppt/slides/_rels/slide162.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16.xml"/></Relationships>
</file>

<file path=ppt/slides/_rels/slide16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16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16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16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jpeg"/><Relationship Id="rId1" Type="http://schemas.openxmlformats.org/officeDocument/2006/relationships/slideLayout" Target="../slideLayouts/slideLayout16.xml"/></Relationships>
</file>

<file path=ppt/slides/_rels/slide16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5.jpeg"/><Relationship Id="rId1" Type="http://schemas.openxmlformats.org/officeDocument/2006/relationships/slideLayout" Target="../slideLayouts/slideLayout16.xml"/></Relationships>
</file>

<file path=ppt/slides/_rels/slide16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6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7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2.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7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8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81.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hyperlink" Target="http://www.wayoflife.org" TargetMode="External"/><Relationship Id="rId1" Type="http://schemas.openxmlformats.org/officeDocument/2006/relationships/slideLayout" Target="../slideLayouts/slideLayout16.xml"/></Relationships>
</file>

<file path=ppt/slides/_rels/slide18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9.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jpeg"/><Relationship Id="rId1" Type="http://schemas.openxmlformats.org/officeDocument/2006/relationships/slideLayout" Target="../slideLayouts/slideLayout16.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7.png"/></Relationships>
</file>

<file path=ppt/slides/_rels/slide53.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jpeg"/><Relationship Id="rId1" Type="http://schemas.openxmlformats.org/officeDocument/2006/relationships/slideLayout" Target="../slideLayouts/slideLayout16.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7.png"/></Relationships>
</file>

<file path=ppt/slides/_rels/slide54.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jpeg"/><Relationship Id="rId1" Type="http://schemas.openxmlformats.org/officeDocument/2006/relationships/slideLayout" Target="../slideLayouts/slideLayout16.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jpeg"/><Relationship Id="rId9" Type="http://schemas.openxmlformats.org/officeDocument/2006/relationships/image" Target="../media/image77.png"/></Relationships>
</file>

<file path=ppt/slides/_rels/slide5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8.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jpeg"/><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7.xml"/></Relationships>
</file>

<file path=ppt/slides/_rels/slide9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 name="Israel at Mt sinai goodsalt.jpg" descr="Israel at Mt sinai goodsalt.jpg"/>
          <p:cNvPicPr>
            <a:picLocks noChangeAspect="1"/>
          </p:cNvPicPr>
          <p:nvPr/>
        </p:nvPicPr>
        <p:blipFill>
          <a:blip r:embed="rId2"/>
          <a:stretch>
            <a:fillRect/>
          </a:stretch>
        </p:blipFill>
        <p:spPr>
          <a:xfrm>
            <a:off x="928624" y="1117403"/>
            <a:ext cx="11147552" cy="7544194"/>
          </a:xfrm>
          <a:prstGeom prst="rect">
            <a:avLst/>
          </a:prstGeom>
          <a:ln w="12700">
            <a:miter lim="400000"/>
          </a:ln>
        </p:spPr>
      </p:pic>
      <p:sp>
        <p:nvSpPr>
          <p:cNvPr id="380" name="goodsalt.com"/>
          <p:cNvSpPr txBox="1"/>
          <p:nvPr/>
        </p:nvSpPr>
        <p:spPr>
          <a:xfrm>
            <a:off x="766279" y="8099535"/>
            <a:ext cx="2759354" cy="7310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He placed blood from the sacrifice on the ark and the mercy seat to make atonement for the people’s sins."/>
          <p:cNvSpPr txBox="1"/>
          <p:nvPr/>
        </p:nvSpPr>
        <p:spPr>
          <a:xfrm>
            <a:off x="1887751" y="7132342"/>
            <a:ext cx="9229298" cy="23827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He placed blood from the sacrifice on the ark and the mercy seat to make atonement for the people’s sins.</a:t>
            </a:r>
          </a:p>
        </p:txBody>
      </p:sp>
      <p:pic>
        <p:nvPicPr>
          <p:cNvPr id="846" name="high priest sprinkling blood mercy seat goodsalt.jpg" descr="high priest sprinkling blood mercy seat goodsalt.jpg"/>
          <p:cNvPicPr>
            <a:picLocks noChangeAspect="1"/>
          </p:cNvPicPr>
          <p:nvPr/>
        </p:nvPicPr>
        <p:blipFill>
          <a:blip r:embed="rId2"/>
          <a:srcRect t="39439" r="2480" b="10612"/>
          <a:stretch>
            <a:fillRect/>
          </a:stretch>
        </p:blipFill>
        <p:spPr>
          <a:xfrm>
            <a:off x="1643062" y="385938"/>
            <a:ext cx="9718718" cy="6534953"/>
          </a:xfrm>
          <a:prstGeom prst="rect">
            <a:avLst/>
          </a:prstGeom>
          <a:ln w="12700">
            <a:miter lim="400000"/>
          </a:ln>
        </p:spPr>
      </p:pic>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 name="When Jesus died on the cross, the curtain to the holy of holies was torn from top to bottom.…"/>
          <p:cNvSpPr txBox="1"/>
          <p:nvPr/>
        </p:nvSpPr>
        <p:spPr>
          <a:xfrm>
            <a:off x="750738" y="2011940"/>
            <a:ext cx="4110866" cy="5374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8358">
              <a:lnSpc>
                <a:spcPct val="110000"/>
              </a:lnSpc>
              <a:defRPr sz="3366" cap="none">
                <a:solidFill>
                  <a:srgbClr val="94E3FE"/>
                </a:solidFill>
              </a:defRPr>
            </a:pPr>
            <a:r>
              <a:t>When Jesus died on the cross, the curtain to the holy of holies was torn from top to bottom. </a:t>
            </a:r>
          </a:p>
          <a:p>
            <a:pPr algn="l" defTabSz="578358">
              <a:lnSpc>
                <a:spcPct val="110000"/>
              </a:lnSpc>
              <a:defRPr sz="3366" cap="none">
                <a:solidFill>
                  <a:srgbClr val="94E3FE"/>
                </a:solidFill>
              </a:defRPr>
            </a:pPr>
            <a:endParaRPr/>
          </a:p>
          <a:p>
            <a:pPr algn="l" defTabSz="578358">
              <a:lnSpc>
                <a:spcPct val="110000"/>
              </a:lnSpc>
              <a:defRPr sz="3366" cap="none">
                <a:solidFill>
                  <a:srgbClr val="94E3FE"/>
                </a:solidFill>
              </a:defRPr>
            </a:pPr>
            <a:r>
              <a:t>This shows that the way to God is open for sinners through Christ’s atonement.</a:t>
            </a:r>
          </a:p>
        </p:txBody>
      </p:sp>
      <p:pic>
        <p:nvPicPr>
          <p:cNvPr id="849" name="Image" descr="Image"/>
          <p:cNvPicPr>
            <a:picLocks noChangeAspect="1"/>
          </p:cNvPicPr>
          <p:nvPr/>
        </p:nvPicPr>
        <p:blipFill>
          <a:blip r:embed="rId2"/>
          <a:stretch>
            <a:fillRect/>
          </a:stretch>
        </p:blipFill>
        <p:spPr>
          <a:xfrm>
            <a:off x="5755757" y="520700"/>
            <a:ext cx="6512443" cy="8712200"/>
          </a:xfrm>
          <a:prstGeom prst="rect">
            <a:avLst/>
          </a:prstGeom>
          <a:ln w="12700">
            <a:miter lim="400000"/>
          </a:ln>
        </p:spPr>
      </p:pic>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And Jesus cried with a loud voice, and gave up the ghost. And the veil of the temple was rent in twain from the top to the bottom” (Mr. 15:37-38)."/>
          <p:cNvSpPr txBox="1"/>
          <p:nvPr/>
        </p:nvSpPr>
        <p:spPr>
          <a:xfrm>
            <a:off x="877738" y="1478540"/>
            <a:ext cx="4110866" cy="53741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“And Jesus cried with a loud voice, and gave up the ghost. And the veil of the temple was rent in twain from the top to the bottom” (Mr. 15:37-38).</a:t>
            </a:r>
          </a:p>
        </p:txBody>
      </p:sp>
      <p:pic>
        <p:nvPicPr>
          <p:cNvPr id="852" name="Image" descr="Image"/>
          <p:cNvPicPr>
            <a:picLocks noChangeAspect="1"/>
          </p:cNvPicPr>
          <p:nvPr/>
        </p:nvPicPr>
        <p:blipFill>
          <a:blip r:embed="rId2"/>
          <a:stretch>
            <a:fillRect/>
          </a:stretch>
        </p:blipFill>
        <p:spPr>
          <a:xfrm>
            <a:off x="5755757" y="520700"/>
            <a:ext cx="6512443" cy="8712200"/>
          </a:xfrm>
          <a:prstGeom prst="rect">
            <a:avLst/>
          </a:prstGeom>
          <a:ln w="12700">
            <a:miter lim="400000"/>
          </a:ln>
        </p:spPr>
      </p:pic>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4" name="torn-curtain-jesus-dies.jpg" descr="torn-curtain-jesus-dies.jpg"/>
          <p:cNvPicPr>
            <a:picLocks noChangeAspect="1"/>
          </p:cNvPicPr>
          <p:nvPr/>
        </p:nvPicPr>
        <p:blipFill>
          <a:blip r:embed="rId2"/>
          <a:stretch>
            <a:fillRect/>
          </a:stretch>
        </p:blipFill>
        <p:spPr>
          <a:xfrm>
            <a:off x="789185" y="591939"/>
            <a:ext cx="11426477" cy="8569857"/>
          </a:xfrm>
          <a:prstGeom prst="rect">
            <a:avLst/>
          </a:prstGeom>
          <a:ln w="12700">
            <a:miter lim="400000"/>
          </a:ln>
        </p:spPr>
      </p:pic>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 name="The mercy seat depicts Christ as Saviour. It perfectly covered the Ark of the Covenant."/>
          <p:cNvSpPr txBox="1"/>
          <p:nvPr/>
        </p:nvSpPr>
        <p:spPr>
          <a:xfrm>
            <a:off x="1074059" y="7776805"/>
            <a:ext cx="10856682" cy="18615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a:t>
            </a:r>
            <a:r>
              <a:rPr>
                <a:solidFill>
                  <a:srgbClr val="FFFFFF"/>
                </a:solidFill>
              </a:rPr>
              <a:t>mercy seat</a:t>
            </a:r>
            <a:r>
              <a:t> depicts Christ as Saviour. It perfectly covered the Ark of the Covenant.</a:t>
            </a:r>
          </a:p>
        </p:txBody>
      </p:sp>
      <p:grpSp>
        <p:nvGrpSpPr>
          <p:cNvPr id="859" name="ff5a17965e892910b0a98b01d57f6761.jpg"/>
          <p:cNvGrpSpPr/>
          <p:nvPr/>
        </p:nvGrpSpPr>
        <p:grpSpPr>
          <a:xfrm>
            <a:off x="570640" y="471568"/>
            <a:ext cx="11863520" cy="7108664"/>
            <a:chOff x="0" y="0"/>
            <a:chExt cx="11863518" cy="7108662"/>
          </a:xfrm>
        </p:grpSpPr>
        <p:pic>
          <p:nvPicPr>
            <p:cNvPr id="858" name="ff5a17965e892910b0a98b01d57f6761.jpg" descr="ff5a17965e892910b0a98b01d57f6761.jpg"/>
            <p:cNvPicPr>
              <a:picLocks noChangeAspect="1"/>
            </p:cNvPicPr>
            <p:nvPr/>
          </p:nvPicPr>
          <p:blipFill>
            <a:blip r:embed="rId2"/>
            <a:srcRect l="5111" r="5111"/>
            <a:stretch>
              <a:fillRect/>
            </a:stretch>
          </p:blipFill>
          <p:spPr>
            <a:xfrm>
              <a:off x="76200" y="63500"/>
              <a:ext cx="11723819" cy="6968963"/>
            </a:xfrm>
            <a:prstGeom prst="rect">
              <a:avLst/>
            </a:prstGeom>
            <a:ln>
              <a:noFill/>
            </a:ln>
            <a:effectLst/>
          </p:spPr>
        </p:pic>
        <p:pic>
          <p:nvPicPr>
            <p:cNvPr id="857" name="ff5a17965e892910b0a98b01d57f6761.jpg" descr="ff5a17965e892910b0a98b01d57f6761.jpg"/>
            <p:cNvPicPr>
              <a:picLocks/>
            </p:cNvPicPr>
            <p:nvPr/>
          </p:nvPicPr>
          <p:blipFill>
            <a:blip r:embed="rId3"/>
            <a:stretch>
              <a:fillRect/>
            </a:stretch>
          </p:blipFill>
          <p:spPr>
            <a:xfrm>
              <a:off x="-1" y="0"/>
              <a:ext cx="11863520" cy="7108663"/>
            </a:xfrm>
            <a:prstGeom prst="rect">
              <a:avLst/>
            </a:prstGeom>
            <a:effectLst/>
          </p:spPr>
        </p:pic>
      </p:gr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3" name="mercy-seat.jpg"/>
          <p:cNvGrpSpPr/>
          <p:nvPr/>
        </p:nvGrpSpPr>
        <p:grpSpPr>
          <a:xfrm>
            <a:off x="803854" y="268368"/>
            <a:ext cx="11397092" cy="6125391"/>
            <a:chOff x="0" y="0"/>
            <a:chExt cx="11397091" cy="6125390"/>
          </a:xfrm>
        </p:grpSpPr>
        <p:pic>
          <p:nvPicPr>
            <p:cNvPr id="862" name="mercy-seat.jpg" descr="mercy-seat.jpg"/>
            <p:cNvPicPr>
              <a:picLocks noChangeAspect="1"/>
            </p:cNvPicPr>
            <p:nvPr/>
          </p:nvPicPr>
          <p:blipFill>
            <a:blip r:embed="rId2"/>
            <a:srcRect l="5669" t="29305" r="5669" b="7839"/>
            <a:stretch>
              <a:fillRect/>
            </a:stretch>
          </p:blipFill>
          <p:spPr>
            <a:xfrm>
              <a:off x="76200" y="63500"/>
              <a:ext cx="11257392" cy="5985691"/>
            </a:xfrm>
            <a:prstGeom prst="rect">
              <a:avLst/>
            </a:prstGeom>
            <a:ln>
              <a:noFill/>
            </a:ln>
            <a:effectLst/>
          </p:spPr>
        </p:pic>
        <p:pic>
          <p:nvPicPr>
            <p:cNvPr id="861" name="mercy-seat.jpg" descr="mercy-seat.jpg"/>
            <p:cNvPicPr>
              <a:picLocks/>
            </p:cNvPicPr>
            <p:nvPr/>
          </p:nvPicPr>
          <p:blipFill>
            <a:blip r:embed="rId3"/>
            <a:stretch>
              <a:fillRect/>
            </a:stretch>
          </p:blipFill>
          <p:spPr>
            <a:xfrm>
              <a:off x="0" y="-1"/>
              <a:ext cx="11397092" cy="6125392"/>
            </a:xfrm>
            <a:prstGeom prst="rect">
              <a:avLst/>
            </a:prstGeom>
            <a:effectLst/>
          </p:spPr>
        </p:pic>
      </p:grpSp>
      <p:sp>
        <p:nvSpPr>
          <p:cNvPr id="864" name="Inside the ark was the law of God which all men have broken. The blood sprinkled on the mercy seat on Day of Atonement pictured Christ’s atonement which is the price sinners owe for breaking God’s law."/>
          <p:cNvSpPr txBox="1"/>
          <p:nvPr/>
        </p:nvSpPr>
        <p:spPr>
          <a:xfrm>
            <a:off x="943707" y="6585693"/>
            <a:ext cx="11117386" cy="2805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Inside the ark was the law of God which all men have broken. The blood sprinkled on the mercy seat on Day of Atonement pictured Christ’s atonement which is the price sinners owe for breaking God’s law. </a:t>
            </a:r>
          </a:p>
        </p:txBody>
      </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8" name="mercy-seat.jpg"/>
          <p:cNvGrpSpPr/>
          <p:nvPr/>
        </p:nvGrpSpPr>
        <p:grpSpPr>
          <a:xfrm>
            <a:off x="803854" y="268368"/>
            <a:ext cx="11397092" cy="6125391"/>
            <a:chOff x="0" y="0"/>
            <a:chExt cx="11397091" cy="6125390"/>
          </a:xfrm>
        </p:grpSpPr>
        <p:pic>
          <p:nvPicPr>
            <p:cNvPr id="867" name="mercy-seat.jpg" descr="mercy-seat.jpg"/>
            <p:cNvPicPr>
              <a:picLocks noChangeAspect="1"/>
            </p:cNvPicPr>
            <p:nvPr/>
          </p:nvPicPr>
          <p:blipFill>
            <a:blip r:embed="rId2"/>
            <a:srcRect l="5669" t="29305" r="5669" b="7839"/>
            <a:stretch>
              <a:fillRect/>
            </a:stretch>
          </p:blipFill>
          <p:spPr>
            <a:xfrm>
              <a:off x="76200" y="63500"/>
              <a:ext cx="11257392" cy="5985691"/>
            </a:xfrm>
            <a:prstGeom prst="rect">
              <a:avLst/>
            </a:prstGeom>
            <a:ln>
              <a:noFill/>
            </a:ln>
            <a:effectLst/>
          </p:spPr>
        </p:pic>
        <p:pic>
          <p:nvPicPr>
            <p:cNvPr id="866" name="mercy-seat.jpg" descr="mercy-seat.jpg"/>
            <p:cNvPicPr>
              <a:picLocks/>
            </p:cNvPicPr>
            <p:nvPr/>
          </p:nvPicPr>
          <p:blipFill>
            <a:blip r:embed="rId3"/>
            <a:stretch>
              <a:fillRect/>
            </a:stretch>
          </p:blipFill>
          <p:spPr>
            <a:xfrm>
              <a:off x="0" y="-1"/>
              <a:ext cx="11397092" cy="6125392"/>
            </a:xfrm>
            <a:prstGeom prst="rect">
              <a:avLst/>
            </a:prstGeom>
            <a:effectLst/>
          </p:spPr>
        </p:pic>
      </p:grpSp>
      <p:sp>
        <p:nvSpPr>
          <p:cNvPr id="869" name="This is “propitiation.” It means to satisfy a debt by the payment of the full price. Christ is our propitiation. The Greek word translated “propitiation” in Romans 3:25 (hilastérios) is translated “mercyseat” in Hebrews 9:5."/>
          <p:cNvSpPr txBox="1"/>
          <p:nvPr/>
        </p:nvSpPr>
        <p:spPr>
          <a:xfrm>
            <a:off x="1044778" y="6568760"/>
            <a:ext cx="10915244" cy="28059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This is “propitiation.” It means to satisfy a debt by the payment of the full price. Christ is our propitiation. The Greek word translated “propitiation” in Romans 3:25 (</a:t>
            </a:r>
            <a:r>
              <a:rPr i="1"/>
              <a:t>hilastérios</a:t>
            </a:r>
            <a:r>
              <a:t>) is translated “mercyseat” in Hebrews 9:5.</a:t>
            </a:r>
          </a:p>
        </p:txBody>
      </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 name="The crown around the Ark (Ex. 25:11) signifies Christ’s omnipotent authority as we saw in the incense altar."/>
          <p:cNvSpPr txBox="1"/>
          <p:nvPr/>
        </p:nvSpPr>
        <p:spPr>
          <a:xfrm>
            <a:off x="849576" y="6583988"/>
            <a:ext cx="11305648" cy="26035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a:t>
            </a:r>
            <a:r>
              <a:rPr>
                <a:solidFill>
                  <a:srgbClr val="FFFFFF"/>
                </a:solidFill>
              </a:rPr>
              <a:t>crown</a:t>
            </a:r>
            <a:r>
              <a:t> around the Ark (Ex. 25:11) signifies Christ’s omnipotent authority as we saw in the incense altar. </a:t>
            </a:r>
          </a:p>
        </p:txBody>
      </p:sp>
      <p:grpSp>
        <p:nvGrpSpPr>
          <p:cNvPr id="874" name="ff5a17965e892910b0a98b01d57f6761.jpg"/>
          <p:cNvGrpSpPr/>
          <p:nvPr/>
        </p:nvGrpSpPr>
        <p:grpSpPr>
          <a:xfrm>
            <a:off x="1523238" y="420768"/>
            <a:ext cx="9958324" cy="5976162"/>
            <a:chOff x="0" y="0"/>
            <a:chExt cx="9958322" cy="5976161"/>
          </a:xfrm>
        </p:grpSpPr>
        <p:pic>
          <p:nvPicPr>
            <p:cNvPr id="873" name="ff5a17965e892910b0a98b01d57f6761.jpg" descr="ff5a17965e892910b0a98b01d57f6761.jpg"/>
            <p:cNvPicPr>
              <a:picLocks noChangeAspect="1"/>
            </p:cNvPicPr>
            <p:nvPr/>
          </p:nvPicPr>
          <p:blipFill>
            <a:blip r:embed="rId2"/>
            <a:srcRect l="5111" r="5111"/>
            <a:stretch>
              <a:fillRect/>
            </a:stretch>
          </p:blipFill>
          <p:spPr>
            <a:xfrm>
              <a:off x="76200" y="63500"/>
              <a:ext cx="9818623" cy="5836462"/>
            </a:xfrm>
            <a:prstGeom prst="rect">
              <a:avLst/>
            </a:prstGeom>
            <a:ln>
              <a:noFill/>
            </a:ln>
            <a:effectLst/>
          </p:spPr>
        </p:pic>
        <p:pic>
          <p:nvPicPr>
            <p:cNvPr id="872" name="ff5a17965e892910b0a98b01d57f6761.jpg" descr="ff5a17965e892910b0a98b01d57f6761.jpg"/>
            <p:cNvPicPr>
              <a:picLocks/>
            </p:cNvPicPr>
            <p:nvPr/>
          </p:nvPicPr>
          <p:blipFill>
            <a:blip r:embed="rId3"/>
            <a:stretch>
              <a:fillRect/>
            </a:stretch>
          </p:blipFill>
          <p:spPr>
            <a:xfrm>
              <a:off x="0" y="-1"/>
              <a:ext cx="9958323" cy="5976163"/>
            </a:xfrm>
            <a:prstGeom prst="rect">
              <a:avLst/>
            </a:prstGeom>
            <a:effectLst/>
          </p:spPr>
        </p:pic>
      </p:gr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8" name="tabernacle cut away view.jpg"/>
          <p:cNvGrpSpPr/>
          <p:nvPr/>
        </p:nvGrpSpPr>
        <p:grpSpPr>
          <a:xfrm>
            <a:off x="1796603" y="433492"/>
            <a:ext cx="9411594" cy="5378739"/>
            <a:chOff x="0" y="0"/>
            <a:chExt cx="9411592" cy="5378738"/>
          </a:xfrm>
        </p:grpSpPr>
        <p:pic>
          <p:nvPicPr>
            <p:cNvPr id="877" name="tabernacle cut away view.jpg" descr="tabernacle cut away view.jpg"/>
            <p:cNvPicPr>
              <a:picLocks noChangeAspect="1"/>
            </p:cNvPicPr>
            <p:nvPr/>
          </p:nvPicPr>
          <p:blipFill>
            <a:blip r:embed="rId2"/>
            <a:srcRect l="14440" t="23969" r="24389" b="29945"/>
            <a:stretch>
              <a:fillRect/>
            </a:stretch>
          </p:blipFill>
          <p:spPr>
            <a:xfrm>
              <a:off x="76200" y="63500"/>
              <a:ext cx="9271893" cy="5239039"/>
            </a:xfrm>
            <a:prstGeom prst="rect">
              <a:avLst/>
            </a:prstGeom>
            <a:ln>
              <a:noFill/>
            </a:ln>
            <a:effectLst/>
          </p:spPr>
        </p:pic>
        <p:pic>
          <p:nvPicPr>
            <p:cNvPr id="876" name="tabernacle cut away view.jpg" descr="tabernacle cut away view.jpg"/>
            <p:cNvPicPr>
              <a:picLocks/>
            </p:cNvPicPr>
            <p:nvPr/>
          </p:nvPicPr>
          <p:blipFill>
            <a:blip r:embed="rId3"/>
            <a:stretch>
              <a:fillRect/>
            </a:stretch>
          </p:blipFill>
          <p:spPr>
            <a:xfrm>
              <a:off x="0" y="-1"/>
              <a:ext cx="9411594" cy="5378740"/>
            </a:xfrm>
            <a:prstGeom prst="rect">
              <a:avLst/>
            </a:prstGeom>
            <a:effectLst/>
          </p:spPr>
        </p:pic>
      </p:grpSp>
      <p:sp>
        <p:nvSpPr>
          <p:cNvPr id="879" name="The gold of the Tabernacle depicts Christ’s Deity and glory, as in God’s city the New Jerusalem. “... and the city was pure gold, like unto clear glass” (Re. 21:18). The silver depicts Christ’s redemption. The redemption money was a shekel of silver (Le."/>
          <p:cNvSpPr txBox="1"/>
          <p:nvPr/>
        </p:nvSpPr>
        <p:spPr>
          <a:xfrm>
            <a:off x="688650" y="6005991"/>
            <a:ext cx="11627500" cy="35615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The gold</a:t>
            </a:r>
            <a:r>
              <a:t> of the Tabernacle depicts Christ’s Deity and glory, as in God’s city the New Jerusalem. “... and the city was pure gold, like unto clear glass” (Re. 21:18). </a:t>
            </a:r>
            <a:r>
              <a:rPr>
                <a:solidFill>
                  <a:srgbClr val="FFFFFF"/>
                </a:solidFill>
              </a:rPr>
              <a:t>The silver</a:t>
            </a:r>
            <a:r>
              <a:t> depicts Christ’s redemption. The redemption money was a shekel of silver (Le. 27:6).</a:t>
            </a:r>
          </a:p>
        </p:txBody>
      </p:sp>
      <p:sp>
        <p:nvSpPr>
          <p:cNvPr id="880" name="goodsalt.com"/>
          <p:cNvSpPr txBox="1"/>
          <p:nvPr/>
        </p:nvSpPr>
        <p:spPr>
          <a:xfrm>
            <a:off x="1743489" y="5186013"/>
            <a:ext cx="2599164"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4" name="21-Israel - Tabernacle Overview.jpeg"/>
          <p:cNvGrpSpPr/>
          <p:nvPr/>
        </p:nvGrpSpPr>
        <p:grpSpPr>
          <a:xfrm>
            <a:off x="993643" y="442093"/>
            <a:ext cx="11017515" cy="5854847"/>
            <a:chOff x="0" y="0"/>
            <a:chExt cx="11017513" cy="5854845"/>
          </a:xfrm>
        </p:grpSpPr>
        <p:pic>
          <p:nvPicPr>
            <p:cNvPr id="883" name="21-Israel - Tabernacle Overview.jpeg" descr="21-Israel - Tabernacle Overview.jpeg"/>
            <p:cNvPicPr>
              <a:picLocks noChangeAspect="1"/>
            </p:cNvPicPr>
            <p:nvPr/>
          </p:nvPicPr>
          <p:blipFill>
            <a:blip r:embed="rId2"/>
            <a:srcRect t="12616" b="12616"/>
            <a:stretch>
              <a:fillRect/>
            </a:stretch>
          </p:blipFill>
          <p:spPr>
            <a:xfrm>
              <a:off x="76199" y="63500"/>
              <a:ext cx="10877815" cy="5715146"/>
            </a:xfrm>
            <a:prstGeom prst="rect">
              <a:avLst/>
            </a:prstGeom>
            <a:ln>
              <a:noFill/>
            </a:ln>
            <a:effectLst/>
          </p:spPr>
        </p:pic>
        <p:pic>
          <p:nvPicPr>
            <p:cNvPr id="882" name="21-Israel - Tabernacle Overview.jpeg" descr="21-Israel - Tabernacle Overview.jpeg"/>
            <p:cNvPicPr>
              <a:picLocks/>
            </p:cNvPicPr>
            <p:nvPr/>
          </p:nvPicPr>
          <p:blipFill>
            <a:blip r:embed="rId3"/>
            <a:stretch>
              <a:fillRect/>
            </a:stretch>
          </p:blipFill>
          <p:spPr>
            <a:xfrm>
              <a:off x="0" y="0"/>
              <a:ext cx="11017514" cy="5854846"/>
            </a:xfrm>
            <a:prstGeom prst="rect">
              <a:avLst/>
            </a:prstGeom>
            <a:effectLst/>
          </p:spPr>
        </p:pic>
      </p:grpSp>
      <p:sp>
        <p:nvSpPr>
          <p:cNvPr id="885" name="Thus the Tabernacle is foremost a picture of Christ. He is the door. He is the sacrifices. He is the laver of washing. He is the high priest, the candlestick, the bread, the incense. He is the veil into the holy of holies. He is the mercy seat."/>
          <p:cNvSpPr txBox="1"/>
          <p:nvPr/>
        </p:nvSpPr>
        <p:spPr>
          <a:xfrm>
            <a:off x="1229643" y="6376166"/>
            <a:ext cx="10545514" cy="280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Thus the Tabernacle is foremost a picture of Christ. He is the door. He is the sacrifices. He is the laver of washing. He is the high priest, the candlestick, the bread, the incense. He is the veil into the holy of holies. He is the mercy seat.</a:t>
            </a:r>
          </a:p>
        </p:txBody>
      </p:sp>
      <p:sp>
        <p:nvSpPr>
          <p:cNvPr id="886" name="wayoflife.org"/>
          <p:cNvSpPr txBox="1"/>
          <p:nvPr/>
        </p:nvSpPr>
        <p:spPr>
          <a:xfrm>
            <a:off x="1100332" y="56737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he law of Moses is a schoolmaster to lead men to salvation in Jesus Christ (Ga. 3:24). It shows God’s holy justice and man’s sin and condemnation. It requires perfect obedience."/>
          <p:cNvSpPr txBox="1"/>
          <p:nvPr/>
        </p:nvSpPr>
        <p:spPr>
          <a:xfrm>
            <a:off x="956230" y="1257669"/>
            <a:ext cx="5139816" cy="8398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law of Moses is a schoolmaster to lead men to salvation in Jesus Christ (Ga. 3:24). It shows God’s holy justice and man’s sin and condemnation. It requires perfect obedience. </a:t>
            </a:r>
          </a:p>
        </p:txBody>
      </p:sp>
      <p:grpSp>
        <p:nvGrpSpPr>
          <p:cNvPr id="385" name="Israel at Mt sinai2 goodsalt.jpg"/>
          <p:cNvGrpSpPr/>
          <p:nvPr/>
        </p:nvGrpSpPr>
        <p:grpSpPr>
          <a:xfrm>
            <a:off x="6579002" y="758691"/>
            <a:ext cx="5723408" cy="7584645"/>
            <a:chOff x="0" y="0"/>
            <a:chExt cx="5723407" cy="7584644"/>
          </a:xfrm>
        </p:grpSpPr>
        <p:pic>
          <p:nvPicPr>
            <p:cNvPr id="384" name="Israel at Mt sinai2 goodsalt.jpg" descr="Israel at Mt sinai2 goodsalt.jpg"/>
            <p:cNvPicPr>
              <a:picLocks noChangeAspect="1"/>
            </p:cNvPicPr>
            <p:nvPr/>
          </p:nvPicPr>
          <p:blipFill>
            <a:blip r:embed="rId2"/>
            <a:srcRect l="3879"/>
            <a:stretch>
              <a:fillRect/>
            </a:stretch>
          </p:blipFill>
          <p:spPr>
            <a:xfrm>
              <a:off x="76200" y="63500"/>
              <a:ext cx="5583708" cy="7444945"/>
            </a:xfrm>
            <a:prstGeom prst="rect">
              <a:avLst/>
            </a:prstGeom>
            <a:ln>
              <a:noFill/>
            </a:ln>
            <a:effectLst/>
          </p:spPr>
        </p:pic>
        <p:pic>
          <p:nvPicPr>
            <p:cNvPr id="383" name="Israel at Mt sinai2 goodsalt.jpg" descr="Israel at Mt sinai2 goodsalt.jpg"/>
            <p:cNvPicPr>
              <a:picLocks/>
            </p:cNvPicPr>
            <p:nvPr/>
          </p:nvPicPr>
          <p:blipFill>
            <a:blip r:embed="rId3"/>
            <a:stretch>
              <a:fillRect/>
            </a:stretch>
          </p:blipFill>
          <p:spPr>
            <a:xfrm>
              <a:off x="0" y="-1"/>
              <a:ext cx="5723408" cy="7584645"/>
            </a:xfrm>
            <a:prstGeom prst="rect">
              <a:avLst/>
            </a:prstGeom>
            <a:effectLst/>
          </p:spPr>
        </p:pic>
      </p:grpSp>
      <p:sp>
        <p:nvSpPr>
          <p:cNvPr id="386" name="goodsalt.com"/>
          <p:cNvSpPr txBox="1"/>
          <p:nvPr/>
        </p:nvSpPr>
        <p:spPr>
          <a:xfrm>
            <a:off x="6458914" y="7827174"/>
            <a:ext cx="262439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 name="THE TABERNACLE IS ALSO A PICTURE OF THE GOSPEL."/>
          <p:cNvSpPr txBox="1"/>
          <p:nvPr/>
        </p:nvSpPr>
        <p:spPr>
          <a:xfrm>
            <a:off x="1011422" y="779019"/>
            <a:ext cx="10602824" cy="11485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FFFFFF"/>
                </a:solidFill>
              </a:defRPr>
            </a:lvl1pPr>
          </a:lstStyle>
          <a:p>
            <a:r>
              <a:t>THE TABERNACLE IS ALSO A PICTURE OF THE GOSPEL.</a:t>
            </a:r>
          </a:p>
        </p:txBody>
      </p:sp>
      <p:grpSp>
        <p:nvGrpSpPr>
          <p:cNvPr id="891" name="21-Israel - Tabernacle Overview.jpeg"/>
          <p:cNvGrpSpPr/>
          <p:nvPr/>
        </p:nvGrpSpPr>
        <p:grpSpPr>
          <a:xfrm>
            <a:off x="801873" y="2054956"/>
            <a:ext cx="11401054" cy="6837488"/>
            <a:chOff x="0" y="0"/>
            <a:chExt cx="11401052" cy="6837487"/>
          </a:xfrm>
        </p:grpSpPr>
        <p:pic>
          <p:nvPicPr>
            <p:cNvPr id="890" name="21-Israel - Tabernacle Overview.jpeg" descr="21-Israel - Tabernacle Overview.jpeg"/>
            <p:cNvPicPr>
              <a:picLocks noChangeAspect="1"/>
            </p:cNvPicPr>
            <p:nvPr/>
          </p:nvPicPr>
          <p:blipFill>
            <a:blip r:embed="rId2"/>
            <a:srcRect t="2682" b="12731"/>
            <a:stretch>
              <a:fillRect/>
            </a:stretch>
          </p:blipFill>
          <p:spPr>
            <a:xfrm>
              <a:off x="76200" y="63500"/>
              <a:ext cx="11261353" cy="6697788"/>
            </a:xfrm>
            <a:prstGeom prst="rect">
              <a:avLst/>
            </a:prstGeom>
            <a:ln>
              <a:noFill/>
            </a:ln>
            <a:effectLst/>
          </p:spPr>
        </p:pic>
        <p:pic>
          <p:nvPicPr>
            <p:cNvPr id="889" name="21-Israel - Tabernacle Overview.jpeg" descr="21-Israel - Tabernacle Overview.jpeg"/>
            <p:cNvPicPr>
              <a:picLocks/>
            </p:cNvPicPr>
            <p:nvPr/>
          </p:nvPicPr>
          <p:blipFill>
            <a:blip r:embed="rId3"/>
            <a:stretch>
              <a:fillRect/>
            </a:stretch>
          </p:blipFill>
          <p:spPr>
            <a:xfrm>
              <a:off x="-1" y="0"/>
              <a:ext cx="11401053" cy="6837488"/>
            </a:xfrm>
            <a:prstGeom prst="rect">
              <a:avLst/>
            </a:prstGeom>
            <a:effectLst/>
          </p:spPr>
        </p:pic>
      </p:grpSp>
      <p:sp>
        <p:nvSpPr>
          <p:cNvPr id="892" name="wayoflife.org"/>
          <p:cNvSpPr txBox="1"/>
          <p:nvPr/>
        </p:nvSpPr>
        <p:spPr>
          <a:xfrm>
            <a:off x="846332" y="81883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 name="The Tabernacle is called a “sanctuary” (Ex. 30:24; 36:3; Le. 19:30), signifying that it is God’s dwelling place but also that it is God’s place of refuge from judgment."/>
          <p:cNvSpPr txBox="1"/>
          <p:nvPr/>
        </p:nvSpPr>
        <p:spPr>
          <a:xfrm>
            <a:off x="1652405" y="6892525"/>
            <a:ext cx="9699990" cy="22722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The Tabernacle is called a “sanctuary” (Ex. 30:24; 36:3; Le. 19:30), signifying that it is God’s dwelling place but also that it is God’s place of refuge from judgment.</a:t>
            </a:r>
          </a:p>
        </p:txBody>
      </p:sp>
      <p:grpSp>
        <p:nvGrpSpPr>
          <p:cNvPr id="897" name="21-Israel - Tabernacle Overview.jpeg"/>
          <p:cNvGrpSpPr/>
          <p:nvPr/>
        </p:nvGrpSpPr>
        <p:grpSpPr>
          <a:xfrm>
            <a:off x="1388190" y="534029"/>
            <a:ext cx="10228420" cy="6217252"/>
            <a:chOff x="0" y="0"/>
            <a:chExt cx="10228419" cy="6217250"/>
          </a:xfrm>
        </p:grpSpPr>
        <p:pic>
          <p:nvPicPr>
            <p:cNvPr id="896" name="21-Israel - Tabernacle Overview.jpeg" descr="21-Israel - Tabernacle Overview.jpeg"/>
            <p:cNvPicPr>
              <a:picLocks noChangeAspect="1"/>
            </p:cNvPicPr>
            <p:nvPr/>
          </p:nvPicPr>
          <p:blipFill>
            <a:blip r:embed="rId2"/>
            <a:srcRect t="2682" b="11642"/>
            <a:stretch>
              <a:fillRect/>
            </a:stretch>
          </p:blipFill>
          <p:spPr>
            <a:xfrm>
              <a:off x="76200" y="63500"/>
              <a:ext cx="10088720" cy="6077551"/>
            </a:xfrm>
            <a:prstGeom prst="rect">
              <a:avLst/>
            </a:prstGeom>
            <a:ln>
              <a:noFill/>
            </a:ln>
            <a:effectLst/>
          </p:spPr>
        </p:pic>
        <p:pic>
          <p:nvPicPr>
            <p:cNvPr id="895" name="21-Israel - Tabernacle Overview.jpeg" descr="21-Israel - Tabernacle Overview.jpeg"/>
            <p:cNvPicPr>
              <a:picLocks/>
            </p:cNvPicPr>
            <p:nvPr/>
          </p:nvPicPr>
          <p:blipFill>
            <a:blip r:embed="rId3"/>
            <a:stretch>
              <a:fillRect/>
            </a:stretch>
          </p:blipFill>
          <p:spPr>
            <a:xfrm>
              <a:off x="-1" y="0"/>
              <a:ext cx="10228421" cy="6217251"/>
            </a:xfrm>
            <a:prstGeom prst="rect">
              <a:avLst/>
            </a:prstGeom>
            <a:effectLst/>
          </p:spPr>
        </p:pic>
      </p:grpSp>
      <p:sp>
        <p:nvSpPr>
          <p:cNvPr id="898" name="wayoflife.org"/>
          <p:cNvSpPr txBox="1"/>
          <p:nvPr/>
        </p:nvSpPr>
        <p:spPr>
          <a:xfrm>
            <a:off x="1379732" y="61055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 name="It depicts all men separated from God because of sin as signified by the white curtains depicting God’s perfect holiness and justice. The sinner must acknowledge that he is the sinner that God says he is and submit to God’s way of salvation. This is repe"/>
          <p:cNvSpPr txBox="1"/>
          <p:nvPr/>
        </p:nvSpPr>
        <p:spPr>
          <a:xfrm>
            <a:off x="1057379" y="6523508"/>
            <a:ext cx="10890042" cy="3081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49148">
              <a:lnSpc>
                <a:spcPct val="110000"/>
              </a:lnSpc>
              <a:defRPr sz="3196" cap="none">
                <a:solidFill>
                  <a:srgbClr val="94E3FE"/>
                </a:solidFill>
              </a:defRPr>
            </a:lvl1pPr>
          </a:lstStyle>
          <a:p>
            <a:r>
              <a:t>It depicts all men separated from God because of sin as signified by the white curtains depicting God’s perfect holiness and justice. The sinner must acknowledge that he is the sinner that God says he is and submit to God’s way of salvation. This is repentance.</a:t>
            </a:r>
          </a:p>
        </p:txBody>
      </p:sp>
      <p:grpSp>
        <p:nvGrpSpPr>
          <p:cNvPr id="903" name="21-Israel - Tabernacle Overview.jpeg"/>
          <p:cNvGrpSpPr/>
          <p:nvPr/>
        </p:nvGrpSpPr>
        <p:grpSpPr>
          <a:xfrm>
            <a:off x="1388190" y="452760"/>
            <a:ext cx="10228420" cy="5936976"/>
            <a:chOff x="0" y="0"/>
            <a:chExt cx="10228419" cy="5936974"/>
          </a:xfrm>
        </p:grpSpPr>
        <p:pic>
          <p:nvPicPr>
            <p:cNvPr id="902" name="21-Israel - Tabernacle Overview.jpeg" descr="21-Israel - Tabernacle Overview.jpeg"/>
            <p:cNvPicPr>
              <a:picLocks noChangeAspect="1"/>
            </p:cNvPicPr>
            <p:nvPr/>
          </p:nvPicPr>
          <p:blipFill>
            <a:blip r:embed="rId2"/>
            <a:srcRect t="5545" b="12731"/>
            <a:stretch>
              <a:fillRect/>
            </a:stretch>
          </p:blipFill>
          <p:spPr>
            <a:xfrm>
              <a:off x="76200" y="63500"/>
              <a:ext cx="10088720" cy="5797275"/>
            </a:xfrm>
            <a:prstGeom prst="rect">
              <a:avLst/>
            </a:prstGeom>
            <a:ln>
              <a:noFill/>
            </a:ln>
            <a:effectLst/>
          </p:spPr>
        </p:pic>
        <p:pic>
          <p:nvPicPr>
            <p:cNvPr id="901" name="21-Israel - Tabernacle Overview.jpeg" descr="21-Israel - Tabernacle Overview.jpeg"/>
            <p:cNvPicPr>
              <a:picLocks/>
            </p:cNvPicPr>
            <p:nvPr/>
          </p:nvPicPr>
          <p:blipFill>
            <a:blip r:embed="rId3"/>
            <a:stretch>
              <a:fillRect/>
            </a:stretch>
          </p:blipFill>
          <p:spPr>
            <a:xfrm>
              <a:off x="-1" y="0"/>
              <a:ext cx="10228421" cy="5936975"/>
            </a:xfrm>
            <a:prstGeom prst="rect">
              <a:avLst/>
            </a:prstGeom>
            <a:effectLst/>
          </p:spPr>
        </p:pic>
      </p:grpSp>
      <p:sp>
        <p:nvSpPr>
          <p:cNvPr id="904" name="wayoflife.org"/>
          <p:cNvSpPr txBox="1"/>
          <p:nvPr/>
        </p:nvSpPr>
        <p:spPr>
          <a:xfrm>
            <a:off x="1508504" y="5645383"/>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 name="The one door shows that there is only one way to God. “Jesus saith unto him, I am the way, the truth, and the life: no man cometh unto the Father, but by me” (John 14:6)."/>
          <p:cNvSpPr txBox="1"/>
          <p:nvPr/>
        </p:nvSpPr>
        <p:spPr>
          <a:xfrm>
            <a:off x="1200988" y="6868828"/>
            <a:ext cx="10602824" cy="2443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one door shows that there is only one way to God. </a:t>
            </a:r>
            <a:r>
              <a:rPr>
                <a:solidFill>
                  <a:srgbClr val="FFFFFF"/>
                </a:solidFill>
              </a:rPr>
              <a:t>“Jesus saith unto him, I am the way, the truth, and the life: no man cometh unto the Father, but by me” (John 14:6).</a:t>
            </a:r>
          </a:p>
        </p:txBody>
      </p:sp>
      <p:grpSp>
        <p:nvGrpSpPr>
          <p:cNvPr id="909" name="21-Israel - Tabernacle Overview.jpeg"/>
          <p:cNvGrpSpPr/>
          <p:nvPr/>
        </p:nvGrpSpPr>
        <p:grpSpPr>
          <a:xfrm>
            <a:off x="1388190" y="534029"/>
            <a:ext cx="10228420" cy="6140056"/>
            <a:chOff x="0" y="0"/>
            <a:chExt cx="10228419" cy="6140054"/>
          </a:xfrm>
        </p:grpSpPr>
        <p:pic>
          <p:nvPicPr>
            <p:cNvPr id="908" name="21-Israel - Tabernacle Overview.jpeg" descr="21-Israel - Tabernacle Overview.jpeg"/>
            <p:cNvPicPr>
              <a:picLocks noChangeAspect="1"/>
            </p:cNvPicPr>
            <p:nvPr/>
          </p:nvPicPr>
          <p:blipFill>
            <a:blip r:embed="rId2"/>
            <a:srcRect t="2682" b="12731"/>
            <a:stretch>
              <a:fillRect/>
            </a:stretch>
          </p:blipFill>
          <p:spPr>
            <a:xfrm>
              <a:off x="76200" y="63500"/>
              <a:ext cx="10088720" cy="6000355"/>
            </a:xfrm>
            <a:prstGeom prst="rect">
              <a:avLst/>
            </a:prstGeom>
            <a:ln>
              <a:noFill/>
            </a:ln>
            <a:effectLst/>
          </p:spPr>
        </p:pic>
        <p:pic>
          <p:nvPicPr>
            <p:cNvPr id="907" name="21-Israel - Tabernacle Overview.jpeg" descr="21-Israel - Tabernacle Overview.jpeg"/>
            <p:cNvPicPr>
              <a:picLocks/>
            </p:cNvPicPr>
            <p:nvPr/>
          </p:nvPicPr>
          <p:blipFill>
            <a:blip r:embed="rId3"/>
            <a:stretch>
              <a:fillRect/>
            </a:stretch>
          </p:blipFill>
          <p:spPr>
            <a:xfrm>
              <a:off x="-1" y="-1"/>
              <a:ext cx="10228421" cy="6140056"/>
            </a:xfrm>
            <a:prstGeom prst="rect">
              <a:avLst/>
            </a:prstGeom>
            <a:effectLst/>
          </p:spPr>
        </p:pic>
      </p:grpSp>
      <p:sp>
        <p:nvSpPr>
          <p:cNvPr id="910" name="Line"/>
          <p:cNvSpPr/>
          <p:nvPr/>
        </p:nvSpPr>
        <p:spPr>
          <a:xfrm flipH="1" flipV="1">
            <a:off x="9846733" y="5791199"/>
            <a:ext cx="1433098" cy="396702"/>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11" name="wayoflife.org"/>
          <p:cNvSpPr txBox="1"/>
          <p:nvPr/>
        </p:nvSpPr>
        <p:spPr>
          <a:xfrm>
            <a:off x="1379732" y="5976750"/>
            <a:ext cx="2283016" cy="1042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The door was broad, indicating the wideness of God’s call. “And whosoever will, let him take the water of life freely” (Re. 22:17)."/>
          <p:cNvSpPr txBox="1"/>
          <p:nvPr/>
        </p:nvSpPr>
        <p:spPr>
          <a:xfrm>
            <a:off x="1809071" y="7234381"/>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door was broad, indicating the wideness of God’s call. </a:t>
            </a:r>
            <a:r>
              <a:rPr>
                <a:solidFill>
                  <a:srgbClr val="FFFFFF"/>
                </a:solidFill>
              </a:rPr>
              <a:t>“And whosoever will, let him take the water of life freely” (Re. 22:17).</a:t>
            </a:r>
          </a:p>
        </p:txBody>
      </p:sp>
      <p:grpSp>
        <p:nvGrpSpPr>
          <p:cNvPr id="916" name="21-Israel - Tabernacle Overview.jpeg"/>
          <p:cNvGrpSpPr/>
          <p:nvPr/>
        </p:nvGrpSpPr>
        <p:grpSpPr>
          <a:xfrm>
            <a:off x="1388190" y="534029"/>
            <a:ext cx="10228420" cy="6532239"/>
            <a:chOff x="0" y="0"/>
            <a:chExt cx="10228419" cy="6532237"/>
          </a:xfrm>
        </p:grpSpPr>
        <p:pic>
          <p:nvPicPr>
            <p:cNvPr id="915" name="21-Israel - Tabernacle Overview.jpeg" descr="21-Israel - Tabernacle Overview.jpeg"/>
            <p:cNvPicPr>
              <a:picLocks noChangeAspect="1"/>
            </p:cNvPicPr>
            <p:nvPr/>
          </p:nvPicPr>
          <p:blipFill>
            <a:blip r:embed="rId2"/>
            <a:srcRect t="2682" b="7202"/>
            <a:stretch>
              <a:fillRect/>
            </a:stretch>
          </p:blipFill>
          <p:spPr>
            <a:xfrm>
              <a:off x="76200" y="63500"/>
              <a:ext cx="10088720" cy="6392538"/>
            </a:xfrm>
            <a:prstGeom prst="rect">
              <a:avLst/>
            </a:prstGeom>
            <a:ln>
              <a:noFill/>
            </a:ln>
            <a:effectLst/>
          </p:spPr>
        </p:pic>
        <p:pic>
          <p:nvPicPr>
            <p:cNvPr id="914" name="21-Israel - Tabernacle Overview.jpeg" descr="21-Israel - Tabernacle Overview.jpeg"/>
            <p:cNvPicPr>
              <a:picLocks/>
            </p:cNvPicPr>
            <p:nvPr/>
          </p:nvPicPr>
          <p:blipFill>
            <a:blip r:embed="rId3"/>
            <a:stretch>
              <a:fillRect/>
            </a:stretch>
          </p:blipFill>
          <p:spPr>
            <a:xfrm>
              <a:off x="-1" y="0"/>
              <a:ext cx="10228421" cy="6532238"/>
            </a:xfrm>
            <a:prstGeom prst="rect">
              <a:avLst/>
            </a:prstGeom>
            <a:effectLst/>
          </p:spPr>
        </p:pic>
      </p:grpSp>
      <p:sp>
        <p:nvSpPr>
          <p:cNvPr id="917" name="Line"/>
          <p:cNvSpPr/>
          <p:nvPr/>
        </p:nvSpPr>
        <p:spPr>
          <a:xfrm flipH="1" flipV="1">
            <a:off x="9846733" y="5791199"/>
            <a:ext cx="1433098" cy="396702"/>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18" name="wayoflife.org"/>
          <p:cNvSpPr txBox="1"/>
          <p:nvPr/>
        </p:nvSpPr>
        <p:spPr>
          <a:xfrm>
            <a:off x="1405132" y="63595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 name="The gate had to be entered, signifying repentance and faith. Looking at the gate, studying the gate, even admiring the gate was not enough to bring the individual into God’s covenant. He had to enter the gate and come under the protection of the offering"/>
          <p:cNvSpPr txBox="1"/>
          <p:nvPr/>
        </p:nvSpPr>
        <p:spPr>
          <a:xfrm>
            <a:off x="997809" y="6455448"/>
            <a:ext cx="11009182" cy="2848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25779">
              <a:lnSpc>
                <a:spcPct val="110000"/>
              </a:lnSpc>
              <a:defRPr sz="3059" cap="none">
                <a:solidFill>
                  <a:srgbClr val="94E3FE"/>
                </a:solidFill>
              </a:defRPr>
            </a:lvl1pPr>
          </a:lstStyle>
          <a:p>
            <a:r>
              <a:t>The gate had to be entered, signifying repentance and faith. Looking at the gate, studying the gate, even admiring the gate was not enough to bring the individual into God’s covenant. He had to enter the gate and come under the protection of the offerings of the altar of sacrifice. </a:t>
            </a:r>
          </a:p>
        </p:txBody>
      </p:sp>
      <p:grpSp>
        <p:nvGrpSpPr>
          <p:cNvPr id="923" name="21-Israel - Tabernacle Overview.jpeg"/>
          <p:cNvGrpSpPr/>
          <p:nvPr/>
        </p:nvGrpSpPr>
        <p:grpSpPr>
          <a:xfrm>
            <a:off x="1953722" y="508629"/>
            <a:ext cx="9097356" cy="5815559"/>
            <a:chOff x="0" y="0"/>
            <a:chExt cx="9097354" cy="5815558"/>
          </a:xfrm>
        </p:grpSpPr>
        <p:pic>
          <p:nvPicPr>
            <p:cNvPr id="922" name="21-Israel - Tabernacle Overview.jpeg" descr="21-Israel - Tabernacle Overview.jpeg"/>
            <p:cNvPicPr>
              <a:picLocks noChangeAspect="1"/>
            </p:cNvPicPr>
            <p:nvPr/>
          </p:nvPicPr>
          <p:blipFill>
            <a:blip r:embed="rId2"/>
            <a:srcRect t="2682" b="7202"/>
            <a:stretch>
              <a:fillRect/>
            </a:stretch>
          </p:blipFill>
          <p:spPr>
            <a:xfrm>
              <a:off x="76200" y="63500"/>
              <a:ext cx="8957655" cy="5675859"/>
            </a:xfrm>
            <a:prstGeom prst="rect">
              <a:avLst/>
            </a:prstGeom>
            <a:ln>
              <a:noFill/>
            </a:ln>
            <a:effectLst/>
          </p:spPr>
        </p:pic>
        <p:pic>
          <p:nvPicPr>
            <p:cNvPr id="921" name="21-Israel - Tabernacle Overview.jpeg" descr="21-Israel - Tabernacle Overview.jpeg"/>
            <p:cNvPicPr>
              <a:picLocks/>
            </p:cNvPicPr>
            <p:nvPr/>
          </p:nvPicPr>
          <p:blipFill>
            <a:blip r:embed="rId3"/>
            <a:stretch>
              <a:fillRect/>
            </a:stretch>
          </p:blipFill>
          <p:spPr>
            <a:xfrm>
              <a:off x="0" y="0"/>
              <a:ext cx="9097355" cy="5815559"/>
            </a:xfrm>
            <a:prstGeom prst="rect">
              <a:avLst/>
            </a:prstGeom>
            <a:effectLst/>
          </p:spPr>
        </p:pic>
      </p:grpSp>
      <p:sp>
        <p:nvSpPr>
          <p:cNvPr id="924" name="Line"/>
          <p:cNvSpPr/>
          <p:nvPr/>
        </p:nvSpPr>
        <p:spPr>
          <a:xfrm flipH="1" flipV="1">
            <a:off x="9643533" y="5215466"/>
            <a:ext cx="1433098" cy="396702"/>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25" name="wayoflife.org"/>
          <p:cNvSpPr txBox="1"/>
          <p:nvPr/>
        </p:nvSpPr>
        <p:spPr>
          <a:xfrm>
            <a:off x="2014732" y="57753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 name="The Tabernacle pictures salvation as both inclusive and exclusive. It is inclusive in that it is available to all, but it is exclusive in that it is only for those who receive Christ."/>
          <p:cNvSpPr txBox="1"/>
          <p:nvPr/>
        </p:nvSpPr>
        <p:spPr>
          <a:xfrm>
            <a:off x="997809" y="6455448"/>
            <a:ext cx="11009182" cy="28486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Tabernacle pictures salvation as both inclusive and exclusive. It is inclusive in that it is available to all, but it is exclusive in that it is only for those who receive Christ.</a:t>
            </a:r>
          </a:p>
        </p:txBody>
      </p:sp>
      <p:grpSp>
        <p:nvGrpSpPr>
          <p:cNvPr id="930" name="21-Israel - Tabernacle Overview.jpeg"/>
          <p:cNvGrpSpPr/>
          <p:nvPr/>
        </p:nvGrpSpPr>
        <p:grpSpPr>
          <a:xfrm>
            <a:off x="1953722" y="508629"/>
            <a:ext cx="9097356" cy="5815559"/>
            <a:chOff x="0" y="0"/>
            <a:chExt cx="9097354" cy="5815558"/>
          </a:xfrm>
        </p:grpSpPr>
        <p:pic>
          <p:nvPicPr>
            <p:cNvPr id="929" name="21-Israel - Tabernacle Overview.jpeg" descr="21-Israel - Tabernacle Overview.jpeg"/>
            <p:cNvPicPr>
              <a:picLocks noChangeAspect="1"/>
            </p:cNvPicPr>
            <p:nvPr/>
          </p:nvPicPr>
          <p:blipFill>
            <a:blip r:embed="rId2"/>
            <a:srcRect t="2682" b="7202"/>
            <a:stretch>
              <a:fillRect/>
            </a:stretch>
          </p:blipFill>
          <p:spPr>
            <a:xfrm>
              <a:off x="76200" y="63500"/>
              <a:ext cx="8957655" cy="5675859"/>
            </a:xfrm>
            <a:prstGeom prst="rect">
              <a:avLst/>
            </a:prstGeom>
            <a:ln>
              <a:noFill/>
            </a:ln>
            <a:effectLst/>
          </p:spPr>
        </p:pic>
        <p:pic>
          <p:nvPicPr>
            <p:cNvPr id="928" name="21-Israel - Tabernacle Overview.jpeg" descr="21-Israel - Tabernacle Overview.jpeg"/>
            <p:cNvPicPr>
              <a:picLocks/>
            </p:cNvPicPr>
            <p:nvPr/>
          </p:nvPicPr>
          <p:blipFill>
            <a:blip r:embed="rId3"/>
            <a:stretch>
              <a:fillRect/>
            </a:stretch>
          </p:blipFill>
          <p:spPr>
            <a:xfrm>
              <a:off x="0" y="0"/>
              <a:ext cx="9097355" cy="5815559"/>
            </a:xfrm>
            <a:prstGeom prst="rect">
              <a:avLst/>
            </a:prstGeom>
            <a:effectLst/>
          </p:spPr>
        </p:pic>
      </p:grpSp>
      <p:sp>
        <p:nvSpPr>
          <p:cNvPr id="931" name="Line"/>
          <p:cNvSpPr/>
          <p:nvPr/>
        </p:nvSpPr>
        <p:spPr>
          <a:xfrm flipH="1" flipV="1">
            <a:off x="9643533" y="5215466"/>
            <a:ext cx="1433098" cy="396702"/>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32" name="wayoflife.org"/>
          <p:cNvSpPr txBox="1"/>
          <p:nvPr/>
        </p:nvSpPr>
        <p:spPr>
          <a:xfrm>
            <a:off x="2014732" y="57245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 name="The entering of the gate signifies repentance and faith (Ac. 20:21). By entering the gate, the individual had his back to the world and false religions, which is repentance, and the act of entering was the act of faith in the gospel as depicted by the al"/>
          <p:cNvSpPr txBox="1"/>
          <p:nvPr/>
        </p:nvSpPr>
        <p:spPr>
          <a:xfrm>
            <a:off x="997809" y="6455448"/>
            <a:ext cx="11009182" cy="31512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54990">
              <a:lnSpc>
                <a:spcPct val="110000"/>
              </a:lnSpc>
              <a:defRPr sz="3230" cap="none">
                <a:solidFill>
                  <a:srgbClr val="94E3FE"/>
                </a:solidFill>
              </a:defRPr>
            </a:lvl1pPr>
          </a:lstStyle>
          <a:p>
            <a:r>
              <a:t>The entering of the gate signifies repentance and faith (Ac. 20:21). By entering the gate, the individual had his back to the world and false religions, which is repentance, and the act of entering was the act of faith in the gospel as depicted by the altar of sacrifice.</a:t>
            </a:r>
          </a:p>
        </p:txBody>
      </p:sp>
      <p:grpSp>
        <p:nvGrpSpPr>
          <p:cNvPr id="937" name="21-Israel - Tabernacle Overview.jpeg"/>
          <p:cNvGrpSpPr/>
          <p:nvPr/>
        </p:nvGrpSpPr>
        <p:grpSpPr>
          <a:xfrm>
            <a:off x="1953722" y="508629"/>
            <a:ext cx="9097356" cy="5815559"/>
            <a:chOff x="0" y="0"/>
            <a:chExt cx="9097354" cy="5815558"/>
          </a:xfrm>
        </p:grpSpPr>
        <p:pic>
          <p:nvPicPr>
            <p:cNvPr id="936" name="21-Israel - Tabernacle Overview.jpeg" descr="21-Israel - Tabernacle Overview.jpeg"/>
            <p:cNvPicPr>
              <a:picLocks noChangeAspect="1"/>
            </p:cNvPicPr>
            <p:nvPr/>
          </p:nvPicPr>
          <p:blipFill>
            <a:blip r:embed="rId2"/>
            <a:srcRect t="2682" b="7202"/>
            <a:stretch>
              <a:fillRect/>
            </a:stretch>
          </p:blipFill>
          <p:spPr>
            <a:xfrm>
              <a:off x="76200" y="63500"/>
              <a:ext cx="8957655" cy="5675859"/>
            </a:xfrm>
            <a:prstGeom prst="rect">
              <a:avLst/>
            </a:prstGeom>
            <a:ln>
              <a:noFill/>
            </a:ln>
            <a:effectLst/>
          </p:spPr>
        </p:pic>
        <p:pic>
          <p:nvPicPr>
            <p:cNvPr id="935" name="21-Israel - Tabernacle Overview.jpeg" descr="21-Israel - Tabernacle Overview.jpeg"/>
            <p:cNvPicPr>
              <a:picLocks/>
            </p:cNvPicPr>
            <p:nvPr/>
          </p:nvPicPr>
          <p:blipFill>
            <a:blip r:embed="rId3"/>
            <a:stretch>
              <a:fillRect/>
            </a:stretch>
          </p:blipFill>
          <p:spPr>
            <a:xfrm>
              <a:off x="0" y="0"/>
              <a:ext cx="9097355" cy="5815559"/>
            </a:xfrm>
            <a:prstGeom prst="rect">
              <a:avLst/>
            </a:prstGeom>
            <a:effectLst/>
          </p:spPr>
        </p:pic>
      </p:grpSp>
      <p:sp>
        <p:nvSpPr>
          <p:cNvPr id="938" name="Line"/>
          <p:cNvSpPr/>
          <p:nvPr/>
        </p:nvSpPr>
        <p:spPr>
          <a:xfrm flipH="1" flipV="1">
            <a:off x="9643533" y="5215466"/>
            <a:ext cx="1433098" cy="396702"/>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39" name="wayoflife.org"/>
          <p:cNvSpPr txBox="1"/>
          <p:nvPr/>
        </p:nvSpPr>
        <p:spPr>
          <a:xfrm>
            <a:off x="1913132" y="56737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 name="The altar of sacrifice depicts salvation by Christ’s one sacrifice. The sinner must come to God by faith in Christ’s blood. He was punished for our sins. Salvation is not by Jesus as a good man or a great teacher, but by Jesus as the atoning Saviour."/>
          <p:cNvSpPr txBox="1"/>
          <p:nvPr/>
        </p:nvSpPr>
        <p:spPr>
          <a:xfrm>
            <a:off x="1176104" y="6442305"/>
            <a:ext cx="10652592" cy="27503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8358">
              <a:lnSpc>
                <a:spcPct val="110000"/>
              </a:lnSpc>
              <a:defRPr sz="3366" cap="none">
                <a:solidFill>
                  <a:srgbClr val="94E3FE"/>
                </a:solidFill>
              </a:defRPr>
            </a:lvl1pPr>
          </a:lstStyle>
          <a:p>
            <a:r>
              <a:t>The altar of sacrifice depicts salvation by Christ’s one sacrifice. The sinner must come to God by faith in Christ’s blood. He was punished for our sins. Salvation is not by Jesus as a good man or a great teacher, but by Jesus as the atoning Saviour.</a:t>
            </a:r>
          </a:p>
        </p:txBody>
      </p:sp>
      <p:grpSp>
        <p:nvGrpSpPr>
          <p:cNvPr id="944" name="21-Israel - Tabernacle Overview.jpeg"/>
          <p:cNvGrpSpPr/>
          <p:nvPr/>
        </p:nvGrpSpPr>
        <p:grpSpPr>
          <a:xfrm>
            <a:off x="1390982" y="735536"/>
            <a:ext cx="10222836" cy="5428293"/>
            <a:chOff x="0" y="0"/>
            <a:chExt cx="10222834" cy="5428291"/>
          </a:xfrm>
        </p:grpSpPr>
        <p:pic>
          <p:nvPicPr>
            <p:cNvPr id="943" name="21-Israel - Tabernacle Overview.jpeg" descr="21-Israel - Tabernacle Overview.jpeg"/>
            <p:cNvPicPr>
              <a:picLocks noChangeAspect="1"/>
            </p:cNvPicPr>
            <p:nvPr/>
          </p:nvPicPr>
          <p:blipFill>
            <a:blip r:embed="rId2"/>
            <a:srcRect l="36860" t="38721" r="79" b="14239"/>
            <a:stretch>
              <a:fillRect/>
            </a:stretch>
          </p:blipFill>
          <p:spPr>
            <a:xfrm>
              <a:off x="76200" y="63500"/>
              <a:ext cx="10083135" cy="5288592"/>
            </a:xfrm>
            <a:prstGeom prst="rect">
              <a:avLst/>
            </a:prstGeom>
            <a:ln>
              <a:noFill/>
            </a:ln>
            <a:effectLst/>
          </p:spPr>
        </p:pic>
        <p:pic>
          <p:nvPicPr>
            <p:cNvPr id="942" name="21-Israel - Tabernacle Overview.jpeg" descr="21-Israel - Tabernacle Overview.jpeg"/>
            <p:cNvPicPr>
              <a:picLocks/>
            </p:cNvPicPr>
            <p:nvPr/>
          </p:nvPicPr>
          <p:blipFill>
            <a:blip r:embed="rId3"/>
            <a:stretch>
              <a:fillRect/>
            </a:stretch>
          </p:blipFill>
          <p:spPr>
            <a:xfrm>
              <a:off x="-1" y="0"/>
              <a:ext cx="10222836" cy="5428292"/>
            </a:xfrm>
            <a:prstGeom prst="rect">
              <a:avLst/>
            </a:prstGeom>
            <a:effectLst/>
          </p:spPr>
        </p:pic>
      </p:grpSp>
      <p:sp>
        <p:nvSpPr>
          <p:cNvPr id="945" name="Line"/>
          <p:cNvSpPr/>
          <p:nvPr/>
        </p:nvSpPr>
        <p:spPr>
          <a:xfrm flipH="1" flipV="1">
            <a:off x="6227227" y="3013192"/>
            <a:ext cx="1426420" cy="235756"/>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46" name="wayoflife.org"/>
          <p:cNvSpPr txBox="1"/>
          <p:nvPr/>
        </p:nvSpPr>
        <p:spPr>
          <a:xfrm>
            <a:off x="1379732" y="5445136"/>
            <a:ext cx="228301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0" name="190de85b9d6d560620d031fd573accde.jpg"/>
          <p:cNvGrpSpPr/>
          <p:nvPr/>
        </p:nvGrpSpPr>
        <p:grpSpPr>
          <a:xfrm>
            <a:off x="1101585" y="431525"/>
            <a:ext cx="10801630" cy="6819246"/>
            <a:chOff x="0" y="0"/>
            <a:chExt cx="10801628" cy="6819245"/>
          </a:xfrm>
        </p:grpSpPr>
        <p:pic>
          <p:nvPicPr>
            <p:cNvPr id="949" name="190de85b9d6d560620d031fd573accde.jpg" descr="190de85b9d6d560620d031fd573accde.jpg"/>
            <p:cNvPicPr>
              <a:picLocks noChangeAspect="1"/>
            </p:cNvPicPr>
            <p:nvPr/>
          </p:nvPicPr>
          <p:blipFill>
            <a:blip r:embed="rId2"/>
            <a:srcRect t="10073" b="4783"/>
            <a:stretch>
              <a:fillRect/>
            </a:stretch>
          </p:blipFill>
          <p:spPr>
            <a:xfrm>
              <a:off x="76200" y="63500"/>
              <a:ext cx="10661929" cy="6679546"/>
            </a:xfrm>
            <a:prstGeom prst="rect">
              <a:avLst/>
            </a:prstGeom>
            <a:ln>
              <a:noFill/>
            </a:ln>
            <a:effectLst/>
          </p:spPr>
        </p:pic>
        <p:pic>
          <p:nvPicPr>
            <p:cNvPr id="948" name="190de85b9d6d560620d031fd573accde.jpg" descr="190de85b9d6d560620d031fd573accde.jpg"/>
            <p:cNvPicPr>
              <a:picLocks/>
            </p:cNvPicPr>
            <p:nvPr/>
          </p:nvPicPr>
          <p:blipFill>
            <a:blip r:embed="rId3"/>
            <a:stretch>
              <a:fillRect/>
            </a:stretch>
          </p:blipFill>
          <p:spPr>
            <a:xfrm>
              <a:off x="0" y="-1"/>
              <a:ext cx="10801629" cy="6819247"/>
            </a:xfrm>
            <a:prstGeom prst="rect">
              <a:avLst/>
            </a:prstGeom>
            <a:effectLst/>
          </p:spPr>
        </p:pic>
      </p:grpSp>
      <p:sp>
        <p:nvSpPr>
          <p:cNvPr id="951" name="“Neither by the blood of goats and calves, but by his own blood he entered in once into the holy place, having obtained eternal redemption for us” (Heb. 9:12)."/>
          <p:cNvSpPr txBox="1"/>
          <p:nvPr/>
        </p:nvSpPr>
        <p:spPr>
          <a:xfrm>
            <a:off x="993388" y="7466683"/>
            <a:ext cx="11018024" cy="17359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60831">
              <a:lnSpc>
                <a:spcPct val="110000"/>
              </a:lnSpc>
              <a:defRPr sz="3264" cap="none">
                <a:solidFill>
                  <a:srgbClr val="FFFFFF"/>
                </a:solidFill>
              </a:defRPr>
            </a:pPr>
            <a:r>
              <a:t>“Neither by the blood of goats and calves, but by his own blood he entered in once into the holy place, having obtained eternal redemption </a:t>
            </a:r>
            <a:r>
              <a:rPr i="1"/>
              <a:t>for us” (</a:t>
            </a:r>
            <a:r>
              <a:t>Heb. 9:12).</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For as many as are of the works of the law are under the curse: for it is written, Cursed is every one that continueth not in all things which are written in the book of the law to do them” (Ga. 3:10)."/>
          <p:cNvSpPr txBox="1"/>
          <p:nvPr/>
        </p:nvSpPr>
        <p:spPr>
          <a:xfrm>
            <a:off x="645114" y="1411000"/>
            <a:ext cx="5723409" cy="8398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a:solidFill>
                  <a:srgbClr val="FFFFFF"/>
                </a:solidFill>
              </a:rPr>
              <a:t>“For as many as are of the works of the law are under the curse: for it is written, Cursed </a:t>
            </a:r>
            <a:r>
              <a:rPr i="1">
                <a:solidFill>
                  <a:srgbClr val="FFFFFF"/>
                </a:solidFill>
              </a:rPr>
              <a:t>is</a:t>
            </a:r>
            <a:r>
              <a:rPr>
                <a:solidFill>
                  <a:srgbClr val="FFFFFF"/>
                </a:solidFill>
              </a:rPr>
              <a:t> every one that continueth not in all things which are written in the book of the law to do them” (Ga. 3:10).</a:t>
            </a:r>
          </a:p>
        </p:txBody>
      </p:sp>
      <p:grpSp>
        <p:nvGrpSpPr>
          <p:cNvPr id="391" name="Israel at Mt sinai2 goodsalt.jpg"/>
          <p:cNvGrpSpPr/>
          <p:nvPr/>
        </p:nvGrpSpPr>
        <p:grpSpPr>
          <a:xfrm>
            <a:off x="6579002" y="758691"/>
            <a:ext cx="5723408" cy="7584645"/>
            <a:chOff x="0" y="0"/>
            <a:chExt cx="5723407" cy="7584644"/>
          </a:xfrm>
        </p:grpSpPr>
        <p:pic>
          <p:nvPicPr>
            <p:cNvPr id="390" name="Israel at Mt sinai2 goodsalt.jpg" descr="Israel at Mt sinai2 goodsalt.jpg"/>
            <p:cNvPicPr>
              <a:picLocks noChangeAspect="1"/>
            </p:cNvPicPr>
            <p:nvPr/>
          </p:nvPicPr>
          <p:blipFill>
            <a:blip r:embed="rId2"/>
            <a:srcRect l="3879"/>
            <a:stretch>
              <a:fillRect/>
            </a:stretch>
          </p:blipFill>
          <p:spPr>
            <a:xfrm>
              <a:off x="76200" y="63500"/>
              <a:ext cx="5583708" cy="7444945"/>
            </a:xfrm>
            <a:prstGeom prst="rect">
              <a:avLst/>
            </a:prstGeom>
            <a:ln>
              <a:noFill/>
            </a:ln>
            <a:effectLst/>
          </p:spPr>
        </p:pic>
        <p:pic>
          <p:nvPicPr>
            <p:cNvPr id="389" name="Israel at Mt sinai2 goodsalt.jpg" descr="Israel at Mt sinai2 goodsalt.jpg"/>
            <p:cNvPicPr>
              <a:picLocks/>
            </p:cNvPicPr>
            <p:nvPr/>
          </p:nvPicPr>
          <p:blipFill>
            <a:blip r:embed="rId3"/>
            <a:stretch>
              <a:fillRect/>
            </a:stretch>
          </p:blipFill>
          <p:spPr>
            <a:xfrm>
              <a:off x="0" y="-1"/>
              <a:ext cx="5723408" cy="7584645"/>
            </a:xfrm>
            <a:prstGeom prst="rect">
              <a:avLst/>
            </a:prstGeom>
            <a:effectLst/>
          </p:spPr>
        </p:pic>
      </p:grpSp>
      <p:sp>
        <p:nvSpPr>
          <p:cNvPr id="392" name="goodsalt.com"/>
          <p:cNvSpPr txBox="1"/>
          <p:nvPr/>
        </p:nvSpPr>
        <p:spPr>
          <a:xfrm>
            <a:off x="6458914" y="7827174"/>
            <a:ext cx="262439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5" name="190de85b9d6d560620d031fd573accde.jpg"/>
          <p:cNvGrpSpPr/>
          <p:nvPr/>
        </p:nvGrpSpPr>
        <p:grpSpPr>
          <a:xfrm>
            <a:off x="1101585" y="431525"/>
            <a:ext cx="10801630" cy="6819246"/>
            <a:chOff x="0" y="0"/>
            <a:chExt cx="10801628" cy="6819245"/>
          </a:xfrm>
        </p:grpSpPr>
        <p:pic>
          <p:nvPicPr>
            <p:cNvPr id="954" name="190de85b9d6d560620d031fd573accde.jpg" descr="190de85b9d6d560620d031fd573accde.jpg"/>
            <p:cNvPicPr>
              <a:picLocks noChangeAspect="1"/>
            </p:cNvPicPr>
            <p:nvPr/>
          </p:nvPicPr>
          <p:blipFill>
            <a:blip r:embed="rId2"/>
            <a:srcRect t="10073" b="4783"/>
            <a:stretch>
              <a:fillRect/>
            </a:stretch>
          </p:blipFill>
          <p:spPr>
            <a:xfrm>
              <a:off x="76200" y="63500"/>
              <a:ext cx="10661929" cy="6679546"/>
            </a:xfrm>
            <a:prstGeom prst="rect">
              <a:avLst/>
            </a:prstGeom>
            <a:ln>
              <a:noFill/>
            </a:ln>
            <a:effectLst/>
          </p:spPr>
        </p:pic>
        <p:pic>
          <p:nvPicPr>
            <p:cNvPr id="953" name="190de85b9d6d560620d031fd573accde.jpg" descr="190de85b9d6d560620d031fd573accde.jpg"/>
            <p:cNvPicPr>
              <a:picLocks/>
            </p:cNvPicPr>
            <p:nvPr/>
          </p:nvPicPr>
          <p:blipFill>
            <a:blip r:embed="rId3"/>
            <a:stretch>
              <a:fillRect/>
            </a:stretch>
          </p:blipFill>
          <p:spPr>
            <a:xfrm>
              <a:off x="0" y="-1"/>
              <a:ext cx="10801629" cy="6819247"/>
            </a:xfrm>
            <a:prstGeom prst="rect">
              <a:avLst/>
            </a:prstGeom>
            <a:effectLst/>
          </p:spPr>
        </p:pic>
      </p:grpSp>
      <p:sp>
        <p:nvSpPr>
          <p:cNvPr id="956" name="“For he hath made him to be sin for us, who knew no sin; that we might be made the righteousness of God in him” (2 Co. 5:21)."/>
          <p:cNvSpPr txBox="1"/>
          <p:nvPr/>
        </p:nvSpPr>
        <p:spPr>
          <a:xfrm>
            <a:off x="993388" y="7466683"/>
            <a:ext cx="11018024" cy="17359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FFFFFF"/>
                </a:solidFill>
              </a:defRPr>
            </a:pPr>
            <a:r>
              <a:t>“For he hath made him </a:t>
            </a:r>
            <a:r>
              <a:rPr i="1"/>
              <a:t>to be</a:t>
            </a:r>
            <a:r>
              <a:t> sin for us, who knew no sin; that we might be made the righteousness of God in him” (2 Co. 5:21).</a:t>
            </a:r>
          </a:p>
        </p:txBody>
      </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0" name="27-Israel - Tabernacle Offering.jpeg"/>
          <p:cNvGrpSpPr/>
          <p:nvPr/>
        </p:nvGrpSpPr>
        <p:grpSpPr>
          <a:xfrm>
            <a:off x="1388190" y="575823"/>
            <a:ext cx="10228420" cy="6852872"/>
            <a:chOff x="0" y="0"/>
            <a:chExt cx="10228419" cy="6852870"/>
          </a:xfrm>
        </p:grpSpPr>
        <p:pic>
          <p:nvPicPr>
            <p:cNvPr id="959" name="27-Israel - Tabernacle Offering.jpeg" descr="27-Israel - Tabernacle Offering.jpeg"/>
            <p:cNvPicPr>
              <a:picLocks noChangeAspect="1"/>
            </p:cNvPicPr>
            <p:nvPr/>
          </p:nvPicPr>
          <p:blipFill>
            <a:blip r:embed="rId2"/>
            <a:srcRect t="5639" b="5639"/>
            <a:stretch>
              <a:fillRect/>
            </a:stretch>
          </p:blipFill>
          <p:spPr>
            <a:xfrm>
              <a:off x="76200" y="63500"/>
              <a:ext cx="10088720" cy="6713171"/>
            </a:xfrm>
            <a:prstGeom prst="rect">
              <a:avLst/>
            </a:prstGeom>
            <a:ln>
              <a:noFill/>
            </a:ln>
            <a:effectLst/>
          </p:spPr>
        </p:pic>
        <p:pic>
          <p:nvPicPr>
            <p:cNvPr id="958" name="27-Israel - Tabernacle Offering.jpeg" descr="27-Israel - Tabernacle Offering.jpeg"/>
            <p:cNvPicPr>
              <a:picLocks/>
            </p:cNvPicPr>
            <p:nvPr/>
          </p:nvPicPr>
          <p:blipFill>
            <a:blip r:embed="rId3"/>
            <a:stretch>
              <a:fillRect/>
            </a:stretch>
          </p:blipFill>
          <p:spPr>
            <a:xfrm>
              <a:off x="-1" y="-1"/>
              <a:ext cx="10228421" cy="6852872"/>
            </a:xfrm>
            <a:prstGeom prst="rect">
              <a:avLst/>
            </a:prstGeom>
            <a:effectLst/>
          </p:spPr>
        </p:pic>
      </p:grpSp>
      <p:sp>
        <p:nvSpPr>
          <p:cNvPr id="961" name="Every morning and evening a lamb was killed and its blood was poured out."/>
          <p:cNvSpPr txBox="1"/>
          <p:nvPr/>
        </p:nvSpPr>
        <p:spPr>
          <a:xfrm>
            <a:off x="1223681" y="7650788"/>
            <a:ext cx="1055743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Every morning and evening a lamb was killed and its blood was poured out.</a:t>
            </a:r>
          </a:p>
        </p:txBody>
      </p:sp>
      <p:sp>
        <p:nvSpPr>
          <p:cNvPr id="962" name="goodsalt.com"/>
          <p:cNvSpPr txBox="1"/>
          <p:nvPr/>
        </p:nvSpPr>
        <p:spPr>
          <a:xfrm>
            <a:off x="1005496" y="6759635"/>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 name="“Behold, the next day John seeth Jesus coming unto him, and saith, Behold the Lamb of God, which taketh away the sin of the world” (John 1:29)."/>
          <p:cNvSpPr txBox="1"/>
          <p:nvPr/>
        </p:nvSpPr>
        <p:spPr>
          <a:xfrm>
            <a:off x="1037100" y="7599988"/>
            <a:ext cx="10930600" cy="2046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25779">
              <a:lnSpc>
                <a:spcPct val="110000"/>
              </a:lnSpc>
              <a:defRPr sz="3059" cap="none">
                <a:solidFill>
                  <a:srgbClr val="FFFFFF"/>
                </a:solidFill>
              </a:defRPr>
            </a:lvl1pPr>
          </a:lstStyle>
          <a:p>
            <a:r>
              <a:t>“Behold, the next day John seeth Jesus coming unto him, and saith, Behold the Lamb of God, which taketh away the sin of the world” (John 1:29).</a:t>
            </a:r>
          </a:p>
        </p:txBody>
      </p:sp>
      <p:grpSp>
        <p:nvGrpSpPr>
          <p:cNvPr id="967" name="Image"/>
          <p:cNvGrpSpPr/>
          <p:nvPr/>
        </p:nvGrpSpPr>
        <p:grpSpPr>
          <a:xfrm>
            <a:off x="1388190" y="534029"/>
            <a:ext cx="10228420" cy="6852872"/>
            <a:chOff x="0" y="0"/>
            <a:chExt cx="10228419" cy="6852870"/>
          </a:xfrm>
        </p:grpSpPr>
        <p:pic>
          <p:nvPicPr>
            <p:cNvPr id="966" name="Image" descr="Image"/>
            <p:cNvPicPr>
              <a:picLocks noChangeAspect="1"/>
            </p:cNvPicPr>
            <p:nvPr/>
          </p:nvPicPr>
          <p:blipFill>
            <a:blip r:embed="rId2"/>
            <a:srcRect l="7733" r="7733"/>
            <a:stretch>
              <a:fillRect/>
            </a:stretch>
          </p:blipFill>
          <p:spPr>
            <a:xfrm>
              <a:off x="76200" y="63500"/>
              <a:ext cx="10088720" cy="6713171"/>
            </a:xfrm>
            <a:prstGeom prst="rect">
              <a:avLst/>
            </a:prstGeom>
            <a:ln>
              <a:noFill/>
            </a:ln>
            <a:effectLst/>
          </p:spPr>
        </p:pic>
        <p:pic>
          <p:nvPicPr>
            <p:cNvPr id="965" name="Image" descr="Image"/>
            <p:cNvPicPr>
              <a:picLocks/>
            </p:cNvPicPr>
            <p:nvPr/>
          </p:nvPicPr>
          <p:blipFill>
            <a:blip r:embed="rId3"/>
            <a:stretch>
              <a:fillRect/>
            </a:stretch>
          </p:blipFill>
          <p:spPr>
            <a:xfrm>
              <a:off x="-1" y="-1"/>
              <a:ext cx="10228421" cy="6852872"/>
            </a:xfrm>
            <a:prstGeom prst="rect">
              <a:avLst/>
            </a:prstGeom>
            <a:effectLst/>
          </p:spPr>
        </p:pic>
      </p:grpSp>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 name="The blood of Christ is the theme of the Bible and it is the theme of Exodus and Leviticus. It is mentioned at least 100 times in connection with the atoning sacrifices."/>
          <p:cNvSpPr txBox="1"/>
          <p:nvPr/>
        </p:nvSpPr>
        <p:spPr>
          <a:xfrm>
            <a:off x="1252140" y="7138006"/>
            <a:ext cx="10500520" cy="33111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The blood of Christ is the theme of the Bible and it is the theme of Exodus and Leviticus. It is mentioned at least 100 times in connection with the atoning sacrifices.</a:t>
            </a:r>
          </a:p>
        </p:txBody>
      </p:sp>
      <p:grpSp>
        <p:nvGrpSpPr>
          <p:cNvPr id="972" name="Image"/>
          <p:cNvGrpSpPr/>
          <p:nvPr/>
        </p:nvGrpSpPr>
        <p:grpSpPr>
          <a:xfrm>
            <a:off x="1388190" y="565472"/>
            <a:ext cx="10228420" cy="6469268"/>
            <a:chOff x="0" y="0"/>
            <a:chExt cx="10228419" cy="6469267"/>
          </a:xfrm>
        </p:grpSpPr>
        <p:pic>
          <p:nvPicPr>
            <p:cNvPr id="971" name="Image" descr="Image"/>
            <p:cNvPicPr>
              <a:picLocks noChangeAspect="1"/>
            </p:cNvPicPr>
            <p:nvPr/>
          </p:nvPicPr>
          <p:blipFill>
            <a:blip r:embed="rId2"/>
            <a:srcRect l="7733" t="5714" r="7733"/>
            <a:stretch>
              <a:fillRect/>
            </a:stretch>
          </p:blipFill>
          <p:spPr>
            <a:xfrm>
              <a:off x="76200" y="63499"/>
              <a:ext cx="10088720" cy="6329569"/>
            </a:xfrm>
            <a:prstGeom prst="rect">
              <a:avLst/>
            </a:prstGeom>
            <a:ln>
              <a:noFill/>
            </a:ln>
            <a:effectLst/>
          </p:spPr>
        </p:pic>
        <p:pic>
          <p:nvPicPr>
            <p:cNvPr id="970" name="Image" descr="Image"/>
            <p:cNvPicPr>
              <a:picLocks/>
            </p:cNvPicPr>
            <p:nvPr/>
          </p:nvPicPr>
          <p:blipFill>
            <a:blip r:embed="rId3"/>
            <a:stretch>
              <a:fillRect/>
            </a:stretch>
          </p:blipFill>
          <p:spPr>
            <a:xfrm>
              <a:off x="-1" y="-1"/>
              <a:ext cx="10228421" cy="6469269"/>
            </a:xfrm>
            <a:prstGeom prst="rect">
              <a:avLst/>
            </a:prstGeom>
            <a:effectLst/>
          </p:spPr>
        </p:pic>
      </p:grpSp>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 name="Christ’s blood is the most valuable thing in the universe. Peter well called it “precious” (1 Pe. 1:19). It is the basis for the new creation of which Christ is the Head. Without it, there is no reconciliation with God, only eternal judgment."/>
          <p:cNvSpPr txBox="1"/>
          <p:nvPr/>
        </p:nvSpPr>
        <p:spPr>
          <a:xfrm>
            <a:off x="1037100" y="6371857"/>
            <a:ext cx="10930600" cy="27453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8358">
              <a:lnSpc>
                <a:spcPct val="110000"/>
              </a:lnSpc>
              <a:defRPr sz="3366" cap="none">
                <a:solidFill>
                  <a:srgbClr val="76D6FF"/>
                </a:solidFill>
              </a:defRPr>
            </a:lvl1pPr>
          </a:lstStyle>
          <a:p>
            <a:r>
              <a:t>Christ’s blood is the most valuable thing in the universe. Peter well called it “precious” (1 Pe. 1:19). It is the basis for the new creation of which Christ is the Head. Without it, there is no reconciliation with God, only eternal judgment.  </a:t>
            </a:r>
          </a:p>
        </p:txBody>
      </p:sp>
      <p:grpSp>
        <p:nvGrpSpPr>
          <p:cNvPr id="977" name="Image"/>
          <p:cNvGrpSpPr/>
          <p:nvPr/>
        </p:nvGrpSpPr>
        <p:grpSpPr>
          <a:xfrm>
            <a:off x="1388189" y="428380"/>
            <a:ext cx="10228421" cy="5716225"/>
            <a:chOff x="0" y="0"/>
            <a:chExt cx="10228419" cy="5716223"/>
          </a:xfrm>
        </p:grpSpPr>
        <p:pic>
          <p:nvPicPr>
            <p:cNvPr id="976" name="Image" descr="Image"/>
            <p:cNvPicPr>
              <a:picLocks noChangeAspect="1"/>
            </p:cNvPicPr>
            <p:nvPr/>
          </p:nvPicPr>
          <p:blipFill>
            <a:blip r:embed="rId2"/>
            <a:srcRect l="7733" t="9466" r="7733" b="7464"/>
            <a:stretch>
              <a:fillRect/>
            </a:stretch>
          </p:blipFill>
          <p:spPr>
            <a:xfrm>
              <a:off x="76200" y="63500"/>
              <a:ext cx="10088720" cy="5576524"/>
            </a:xfrm>
            <a:prstGeom prst="rect">
              <a:avLst/>
            </a:prstGeom>
            <a:ln>
              <a:noFill/>
            </a:ln>
            <a:effectLst/>
          </p:spPr>
        </p:pic>
        <p:pic>
          <p:nvPicPr>
            <p:cNvPr id="975" name="Image" descr="Image"/>
            <p:cNvPicPr>
              <a:picLocks/>
            </p:cNvPicPr>
            <p:nvPr/>
          </p:nvPicPr>
          <p:blipFill>
            <a:blip r:embed="rId3"/>
            <a:stretch>
              <a:fillRect/>
            </a:stretch>
          </p:blipFill>
          <p:spPr>
            <a:xfrm>
              <a:off x="-1" y="-1"/>
              <a:ext cx="10228421" cy="5716225"/>
            </a:xfrm>
            <a:prstGeom prst="rect">
              <a:avLst/>
            </a:prstGeom>
            <a:effectLst/>
          </p:spPr>
        </p:pic>
      </p:grpSp>
    </p:spTree>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 name="THE TABERNACLE IS ALSO A PICTURE OF THE CHRISTIAN LIFE."/>
          <p:cNvSpPr txBox="1"/>
          <p:nvPr/>
        </p:nvSpPr>
        <p:spPr>
          <a:xfrm>
            <a:off x="1011422" y="684236"/>
            <a:ext cx="10981956" cy="11485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FFFFFF"/>
                </a:solidFill>
              </a:defRPr>
            </a:lvl1pPr>
          </a:lstStyle>
          <a:p>
            <a:r>
              <a:t>THE TABERNACLE IS ALSO A PICTURE OF THE CHRISTIAN LIFE.</a:t>
            </a:r>
          </a:p>
        </p:txBody>
      </p:sp>
      <p:grpSp>
        <p:nvGrpSpPr>
          <p:cNvPr id="982" name="21-Israel - Tabernacle Overview.jpeg"/>
          <p:cNvGrpSpPr/>
          <p:nvPr/>
        </p:nvGrpSpPr>
        <p:grpSpPr>
          <a:xfrm>
            <a:off x="801873" y="2054956"/>
            <a:ext cx="11401054" cy="6837488"/>
            <a:chOff x="0" y="0"/>
            <a:chExt cx="11401052" cy="6837487"/>
          </a:xfrm>
        </p:grpSpPr>
        <p:pic>
          <p:nvPicPr>
            <p:cNvPr id="981" name="21-Israel - Tabernacle Overview.jpeg" descr="21-Israel - Tabernacle Overview.jpeg"/>
            <p:cNvPicPr>
              <a:picLocks noChangeAspect="1"/>
            </p:cNvPicPr>
            <p:nvPr/>
          </p:nvPicPr>
          <p:blipFill>
            <a:blip r:embed="rId2"/>
            <a:srcRect t="2682" b="12731"/>
            <a:stretch>
              <a:fillRect/>
            </a:stretch>
          </p:blipFill>
          <p:spPr>
            <a:xfrm>
              <a:off x="76200" y="63500"/>
              <a:ext cx="11261353" cy="6697788"/>
            </a:xfrm>
            <a:prstGeom prst="rect">
              <a:avLst/>
            </a:prstGeom>
            <a:ln>
              <a:noFill/>
            </a:ln>
            <a:effectLst/>
          </p:spPr>
        </p:pic>
        <p:pic>
          <p:nvPicPr>
            <p:cNvPr id="980" name="21-Israel - Tabernacle Overview.jpeg" descr="21-Israel - Tabernacle Overview.jpeg"/>
            <p:cNvPicPr>
              <a:picLocks/>
            </p:cNvPicPr>
            <p:nvPr/>
          </p:nvPicPr>
          <p:blipFill>
            <a:blip r:embed="rId3"/>
            <a:stretch>
              <a:fillRect/>
            </a:stretch>
          </p:blipFill>
          <p:spPr>
            <a:xfrm>
              <a:off x="-1" y="0"/>
              <a:ext cx="11401053" cy="6837488"/>
            </a:xfrm>
            <a:prstGeom prst="rect">
              <a:avLst/>
            </a:prstGeom>
            <a:effectLst/>
          </p:spPr>
        </p:pic>
      </p:grpSp>
      <p:sp>
        <p:nvSpPr>
          <p:cNvPr id="983" name="wayoflife.org"/>
          <p:cNvSpPr txBox="1"/>
          <p:nvPr/>
        </p:nvSpPr>
        <p:spPr>
          <a:xfrm>
            <a:off x="850907" y="8269349"/>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 name="When the sinner has come to God by repentance of his sin and faith in Jesus Christ as only Lord and Saviour, He is adopted into God’s family. He is inside rather than outside."/>
          <p:cNvSpPr txBox="1"/>
          <p:nvPr/>
        </p:nvSpPr>
        <p:spPr>
          <a:xfrm>
            <a:off x="1127648" y="6777399"/>
            <a:ext cx="10749504" cy="24522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When the sinner has come to God by repentance of his sin and faith in Jesus Christ as only Lord and Saviour, He is adopted into God’s family. He is inside rather than outside.</a:t>
            </a:r>
          </a:p>
        </p:txBody>
      </p:sp>
      <p:grpSp>
        <p:nvGrpSpPr>
          <p:cNvPr id="988" name="21-Israel - Tabernacle Overview.jpeg"/>
          <p:cNvGrpSpPr/>
          <p:nvPr/>
        </p:nvGrpSpPr>
        <p:grpSpPr>
          <a:xfrm>
            <a:off x="1388189" y="534029"/>
            <a:ext cx="10228421" cy="6033055"/>
            <a:chOff x="0" y="0"/>
            <a:chExt cx="10228419" cy="6033053"/>
          </a:xfrm>
        </p:grpSpPr>
        <p:pic>
          <p:nvPicPr>
            <p:cNvPr id="987" name="21-Israel - Tabernacle Overview.jpeg" descr="21-Israel - Tabernacle Overview.jpeg"/>
            <p:cNvPicPr>
              <a:picLocks noChangeAspect="1"/>
            </p:cNvPicPr>
            <p:nvPr/>
          </p:nvPicPr>
          <p:blipFill>
            <a:blip r:embed="rId2"/>
            <a:srcRect t="2682" b="14239"/>
            <a:stretch>
              <a:fillRect/>
            </a:stretch>
          </p:blipFill>
          <p:spPr>
            <a:xfrm>
              <a:off x="76200" y="63500"/>
              <a:ext cx="10088720" cy="5893354"/>
            </a:xfrm>
            <a:prstGeom prst="rect">
              <a:avLst/>
            </a:prstGeom>
            <a:ln>
              <a:noFill/>
            </a:ln>
            <a:effectLst/>
          </p:spPr>
        </p:pic>
        <p:pic>
          <p:nvPicPr>
            <p:cNvPr id="986" name="21-Israel - Tabernacle Overview.jpeg" descr="21-Israel - Tabernacle Overview.jpeg"/>
            <p:cNvPicPr>
              <a:picLocks/>
            </p:cNvPicPr>
            <p:nvPr/>
          </p:nvPicPr>
          <p:blipFill>
            <a:blip r:embed="rId3"/>
            <a:stretch>
              <a:fillRect/>
            </a:stretch>
          </p:blipFill>
          <p:spPr>
            <a:xfrm>
              <a:off x="-1" y="-1"/>
              <a:ext cx="10228421" cy="6033055"/>
            </a:xfrm>
            <a:prstGeom prst="rect">
              <a:avLst/>
            </a:prstGeom>
            <a:effectLst/>
          </p:spPr>
        </p:pic>
      </p:grpSp>
      <p:sp>
        <p:nvSpPr>
          <p:cNvPr id="989" name="Line"/>
          <p:cNvSpPr/>
          <p:nvPr/>
        </p:nvSpPr>
        <p:spPr>
          <a:xfrm flipH="1" flipV="1">
            <a:off x="8051800" y="4482329"/>
            <a:ext cx="1017533" cy="225018"/>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90" name="wayoflife.org"/>
          <p:cNvSpPr txBox="1"/>
          <p:nvPr/>
        </p:nvSpPr>
        <p:spPr>
          <a:xfrm>
            <a:off x="1358907" y="5780149"/>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 name="A person standing in the midst of the court, cleansed by the blood of the altar, and surrounded by the white walls signifies the believer’s security. The very righteousness of Christ has been put to his account."/>
          <p:cNvSpPr txBox="1"/>
          <p:nvPr/>
        </p:nvSpPr>
        <p:spPr>
          <a:xfrm>
            <a:off x="1083080" y="6777399"/>
            <a:ext cx="10838640" cy="2672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54990">
              <a:lnSpc>
                <a:spcPct val="110000"/>
              </a:lnSpc>
              <a:defRPr sz="3230" cap="none">
                <a:solidFill>
                  <a:srgbClr val="94E3FE"/>
                </a:solidFill>
              </a:defRPr>
            </a:lvl1pPr>
          </a:lstStyle>
          <a:p>
            <a:r>
              <a:t>A person standing in the midst of the court, cleansed by the blood of the altar, and surrounded by the white walls signifies the believer’s security. The very righteousness of Christ has been put to his account.</a:t>
            </a:r>
          </a:p>
        </p:txBody>
      </p:sp>
      <p:grpSp>
        <p:nvGrpSpPr>
          <p:cNvPr id="995" name="21-Israel - Tabernacle Overview.jpeg"/>
          <p:cNvGrpSpPr/>
          <p:nvPr/>
        </p:nvGrpSpPr>
        <p:grpSpPr>
          <a:xfrm>
            <a:off x="1388189" y="534029"/>
            <a:ext cx="10228421" cy="6033055"/>
            <a:chOff x="0" y="0"/>
            <a:chExt cx="10228419" cy="6033053"/>
          </a:xfrm>
        </p:grpSpPr>
        <p:pic>
          <p:nvPicPr>
            <p:cNvPr id="994" name="21-Israel - Tabernacle Overview.jpeg" descr="21-Israel - Tabernacle Overview.jpeg"/>
            <p:cNvPicPr>
              <a:picLocks noChangeAspect="1"/>
            </p:cNvPicPr>
            <p:nvPr/>
          </p:nvPicPr>
          <p:blipFill>
            <a:blip r:embed="rId2"/>
            <a:srcRect t="2682" b="14239"/>
            <a:stretch>
              <a:fillRect/>
            </a:stretch>
          </p:blipFill>
          <p:spPr>
            <a:xfrm>
              <a:off x="76200" y="63500"/>
              <a:ext cx="10088720" cy="5893354"/>
            </a:xfrm>
            <a:prstGeom prst="rect">
              <a:avLst/>
            </a:prstGeom>
            <a:ln>
              <a:noFill/>
            </a:ln>
            <a:effectLst/>
          </p:spPr>
        </p:pic>
        <p:pic>
          <p:nvPicPr>
            <p:cNvPr id="993" name="21-Israel - Tabernacle Overview.jpeg" descr="21-Israel - Tabernacle Overview.jpeg"/>
            <p:cNvPicPr>
              <a:picLocks/>
            </p:cNvPicPr>
            <p:nvPr/>
          </p:nvPicPr>
          <p:blipFill>
            <a:blip r:embed="rId3"/>
            <a:stretch>
              <a:fillRect/>
            </a:stretch>
          </p:blipFill>
          <p:spPr>
            <a:xfrm>
              <a:off x="-1" y="-1"/>
              <a:ext cx="10228421" cy="6033055"/>
            </a:xfrm>
            <a:prstGeom prst="rect">
              <a:avLst/>
            </a:prstGeom>
            <a:effectLst/>
          </p:spPr>
        </p:pic>
      </p:grpSp>
      <p:sp>
        <p:nvSpPr>
          <p:cNvPr id="996" name="Line"/>
          <p:cNvSpPr/>
          <p:nvPr/>
        </p:nvSpPr>
        <p:spPr>
          <a:xfrm flipH="1" flipV="1">
            <a:off x="8051800" y="4482329"/>
            <a:ext cx="1017533" cy="225018"/>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997" name="wayoflife.org"/>
          <p:cNvSpPr txBox="1"/>
          <p:nvPr/>
        </p:nvSpPr>
        <p:spPr>
          <a:xfrm>
            <a:off x="1358907" y="5957949"/>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 name="The redeemed sinner enters into a new life of God’s service as a priest. “But ye are a chosen generation, a royal priesthood” (1 Pe. 2:5)."/>
          <p:cNvSpPr txBox="1"/>
          <p:nvPr/>
        </p:nvSpPr>
        <p:spPr>
          <a:xfrm>
            <a:off x="1641966" y="6673893"/>
            <a:ext cx="9720868" cy="19351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p>
            <a:pPr>
              <a:lnSpc>
                <a:spcPct val="110000"/>
              </a:lnSpc>
              <a:defRPr sz="3400" cap="none">
                <a:solidFill>
                  <a:srgbClr val="94E3FE"/>
                </a:solidFill>
              </a:defRPr>
            </a:pPr>
            <a:r>
              <a:t>The redeemed sinner enters into a new life of God’s service as a priest. </a:t>
            </a:r>
            <a:r>
              <a:rPr>
                <a:solidFill>
                  <a:srgbClr val="FFFFFF"/>
                </a:solidFill>
              </a:rPr>
              <a:t>“But ye are a chosen generation, a royal priesthood” (1 Pe. 2:5).</a:t>
            </a:r>
          </a:p>
        </p:txBody>
      </p:sp>
      <p:grpSp>
        <p:nvGrpSpPr>
          <p:cNvPr id="1002" name="21-Israel - Tabernacle Overview.jpeg"/>
          <p:cNvGrpSpPr/>
          <p:nvPr/>
        </p:nvGrpSpPr>
        <p:grpSpPr>
          <a:xfrm>
            <a:off x="1388189" y="534029"/>
            <a:ext cx="10228421" cy="6033055"/>
            <a:chOff x="0" y="0"/>
            <a:chExt cx="10228419" cy="6033053"/>
          </a:xfrm>
        </p:grpSpPr>
        <p:pic>
          <p:nvPicPr>
            <p:cNvPr id="1001" name="21-Israel - Tabernacle Overview.jpeg" descr="21-Israel - Tabernacle Overview.jpeg"/>
            <p:cNvPicPr>
              <a:picLocks noChangeAspect="1"/>
            </p:cNvPicPr>
            <p:nvPr/>
          </p:nvPicPr>
          <p:blipFill>
            <a:blip r:embed="rId2"/>
            <a:srcRect t="2682" b="14239"/>
            <a:stretch>
              <a:fillRect/>
            </a:stretch>
          </p:blipFill>
          <p:spPr>
            <a:xfrm>
              <a:off x="76200" y="63500"/>
              <a:ext cx="10088720" cy="5893354"/>
            </a:xfrm>
            <a:prstGeom prst="rect">
              <a:avLst/>
            </a:prstGeom>
            <a:ln>
              <a:noFill/>
            </a:ln>
            <a:effectLst/>
          </p:spPr>
        </p:pic>
        <p:pic>
          <p:nvPicPr>
            <p:cNvPr id="1000" name="21-Israel - Tabernacle Overview.jpeg" descr="21-Israel - Tabernacle Overview.jpeg"/>
            <p:cNvPicPr>
              <a:picLocks/>
            </p:cNvPicPr>
            <p:nvPr/>
          </p:nvPicPr>
          <p:blipFill>
            <a:blip r:embed="rId3"/>
            <a:stretch>
              <a:fillRect/>
            </a:stretch>
          </p:blipFill>
          <p:spPr>
            <a:xfrm>
              <a:off x="-1" y="-1"/>
              <a:ext cx="10228421" cy="6033055"/>
            </a:xfrm>
            <a:prstGeom prst="rect">
              <a:avLst/>
            </a:prstGeom>
            <a:effectLst/>
          </p:spPr>
        </p:pic>
      </p:grpSp>
      <p:sp>
        <p:nvSpPr>
          <p:cNvPr id="1003" name="Line"/>
          <p:cNvSpPr/>
          <p:nvPr/>
        </p:nvSpPr>
        <p:spPr>
          <a:xfrm flipH="1" flipV="1">
            <a:off x="8051800" y="4482329"/>
            <a:ext cx="1017533" cy="225018"/>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38100" dist="12700" dir="5400000" rotWithShape="0">
                    <a:srgbClr val="000000">
                      <a:alpha val="50000"/>
                    </a:srgbClr>
                  </a:outerShdw>
                </a:effectLst>
              </a:defRPr>
            </a:pPr>
            <a:endParaRPr/>
          </a:p>
        </p:txBody>
      </p:sp>
      <p:sp>
        <p:nvSpPr>
          <p:cNvPr id="1004" name="wayoflife.org"/>
          <p:cNvSpPr txBox="1"/>
          <p:nvPr/>
        </p:nvSpPr>
        <p:spPr>
          <a:xfrm>
            <a:off x="1358907" y="5957949"/>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 name="Before the priests could enter the Tabernacle or serve at the altar, they had to wash their hands and feet. This depicts the necessity of walking in holiness and obedience and daily confession of sins (1 John 1)."/>
          <p:cNvSpPr txBox="1"/>
          <p:nvPr/>
        </p:nvSpPr>
        <p:spPr>
          <a:xfrm>
            <a:off x="1809071" y="6719799"/>
            <a:ext cx="9386658" cy="27767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lvl1pPr>
              <a:lnSpc>
                <a:spcPct val="110000"/>
              </a:lnSpc>
              <a:defRPr sz="3400" cap="none">
                <a:solidFill>
                  <a:srgbClr val="94E3FE"/>
                </a:solidFill>
              </a:defRPr>
            </a:lvl1pPr>
          </a:lstStyle>
          <a:p>
            <a:r>
              <a:t>Before the priests could enter the Tabernacle or serve at the altar, they had to wash their hands and feet. This depicts the necessity of walking in holiness and obedience and daily confession of sins (1 John 1).</a:t>
            </a:r>
          </a:p>
        </p:txBody>
      </p:sp>
      <p:pic>
        <p:nvPicPr>
          <p:cNvPr id="1007" name="bronze-laver-priest-300x284.jpg" descr="bronze-laver-priest-300x284.jpg"/>
          <p:cNvPicPr>
            <a:picLocks noChangeAspect="1"/>
          </p:cNvPicPr>
          <p:nvPr/>
        </p:nvPicPr>
        <p:blipFill>
          <a:blip r:embed="rId2"/>
          <a:srcRect t="6589" b="6589"/>
          <a:stretch>
            <a:fillRect/>
          </a:stretch>
        </p:blipFill>
        <p:spPr>
          <a:xfrm>
            <a:off x="2770783" y="413468"/>
            <a:ext cx="7463202" cy="6134031"/>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 name="b8812893bae86f0b4f390cee61808e06.jpg" descr="b8812893bae86f0b4f390cee61808e06.jpg"/>
          <p:cNvPicPr>
            <a:picLocks noChangeAspect="1"/>
          </p:cNvPicPr>
          <p:nvPr/>
        </p:nvPicPr>
        <p:blipFill>
          <a:blip r:embed="rId2"/>
          <a:srcRect l="4476"/>
          <a:stretch>
            <a:fillRect/>
          </a:stretch>
        </p:blipFill>
        <p:spPr>
          <a:xfrm>
            <a:off x="622101" y="1426765"/>
            <a:ext cx="11760572" cy="6925309"/>
          </a:xfrm>
          <a:prstGeom prst="rect">
            <a:avLst/>
          </a:prstGeom>
          <a:ln w="12700">
            <a:miter lim="400000"/>
          </a:ln>
        </p:spPr>
      </p:pic>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 name="The laver depicts justification and sanctification, salvation and Christian living, relationship and fellowship. The priest was washed entirely in water when he started his ministry, which depicts regeneration (Le. 8:6). After that he was required to was"/>
          <p:cNvSpPr txBox="1"/>
          <p:nvPr/>
        </p:nvSpPr>
        <p:spPr>
          <a:xfrm>
            <a:off x="1275671" y="713718"/>
            <a:ext cx="5640455" cy="8326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94E3FE"/>
                </a:solidFill>
              </a:defRPr>
            </a:pPr>
            <a:r>
              <a:rPr i="1"/>
              <a:t>The laver depicts justification and sanctification, salvation and Christian living, relationship and fellowship</a:t>
            </a:r>
            <a:r>
              <a:t>. The priest was washed entirely in water when he started his ministry, which depicts regeneration (Le. 8:6). After that he was required to wash his hands and feet before he could enter the Tabernacle to serve God (Ex. 30:19-20).</a:t>
            </a:r>
          </a:p>
        </p:txBody>
      </p:sp>
      <p:pic>
        <p:nvPicPr>
          <p:cNvPr id="1010" name="bronze-laver-priest-300x284.jpg" descr="bronze-laver-priest-300x284.jpg"/>
          <p:cNvPicPr>
            <a:picLocks noChangeAspect="1"/>
          </p:cNvPicPr>
          <p:nvPr/>
        </p:nvPicPr>
        <p:blipFill>
          <a:blip r:embed="rId2"/>
          <a:srcRect l="3935" t="6589" r="19559" b="6589"/>
          <a:stretch>
            <a:fillRect/>
          </a:stretch>
        </p:blipFill>
        <p:spPr>
          <a:xfrm>
            <a:off x="7545089" y="1327868"/>
            <a:ext cx="4920962" cy="5286615"/>
          </a:xfrm>
          <a:prstGeom prst="rect">
            <a:avLst/>
          </a:prstGeom>
          <a:ln w="12700">
            <a:miter lim="400000"/>
          </a:ln>
        </p:spPr>
      </p:pic>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 name="There was one bath and many washings. This signifies that sinners must be washed once by the blood of Christ (1 Co. 6:11), and they must then be cleansed daily by confession and obedience (1 Jo. 1:7-9)."/>
          <p:cNvSpPr txBox="1"/>
          <p:nvPr/>
        </p:nvSpPr>
        <p:spPr>
          <a:xfrm>
            <a:off x="1038605" y="1293684"/>
            <a:ext cx="5640455" cy="83261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There was one bath and many washings. This signifies that sinners must be washed once by the blood of Christ (1 Co. 6:11), and they must then be cleansed daily by confession and obedience (1 Jo. 1:7-9).</a:t>
            </a:r>
          </a:p>
        </p:txBody>
      </p:sp>
      <p:pic>
        <p:nvPicPr>
          <p:cNvPr id="1013" name="bronze-laver-priest-300x284.jpg" descr="bronze-laver-priest-300x284.jpg"/>
          <p:cNvPicPr>
            <a:picLocks noChangeAspect="1"/>
          </p:cNvPicPr>
          <p:nvPr/>
        </p:nvPicPr>
        <p:blipFill>
          <a:blip r:embed="rId2"/>
          <a:srcRect l="3935" t="6589" r="19559" b="6589"/>
          <a:stretch>
            <a:fillRect/>
          </a:stretch>
        </p:blipFill>
        <p:spPr>
          <a:xfrm>
            <a:off x="7545089" y="1327868"/>
            <a:ext cx="4920962" cy="5286615"/>
          </a:xfrm>
          <a:prstGeom prst="rect">
            <a:avLst/>
          </a:prstGeom>
          <a:ln w="12700">
            <a:miter lim="400000"/>
          </a:ln>
        </p:spPr>
      </p:pic>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5" name="The laver had to be used continually. The Tabernacle service was dirty work. The priests got dirty by offering the sacrifices and walking on the ground and cleaning the instruments. They had need of continual cleansing."/>
          <p:cNvSpPr txBox="1"/>
          <p:nvPr/>
        </p:nvSpPr>
        <p:spPr>
          <a:xfrm>
            <a:off x="1038605" y="1276751"/>
            <a:ext cx="5640455" cy="83261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i="1"/>
              <a:t>The laver had to be used continually</a:t>
            </a:r>
            <a:r>
              <a:t>. The Tabernacle service was dirty work. The priests got dirty by offering the sacrifices and walking on the ground and cleaning the instruments. They had need of continual cleansing. </a:t>
            </a:r>
          </a:p>
        </p:txBody>
      </p:sp>
      <p:pic>
        <p:nvPicPr>
          <p:cNvPr id="1016" name="bronze-laver-priest-300x284.jpg" descr="bronze-laver-priest-300x284.jpg"/>
          <p:cNvPicPr>
            <a:picLocks noChangeAspect="1"/>
          </p:cNvPicPr>
          <p:nvPr/>
        </p:nvPicPr>
        <p:blipFill>
          <a:blip r:embed="rId2"/>
          <a:srcRect l="3935" t="6589" r="19559" b="6589"/>
          <a:stretch>
            <a:fillRect/>
          </a:stretch>
        </p:blipFill>
        <p:spPr>
          <a:xfrm>
            <a:off x="7545089" y="1327868"/>
            <a:ext cx="4920962" cy="5286615"/>
          </a:xfrm>
          <a:prstGeom prst="rect">
            <a:avLst/>
          </a:prstGeom>
          <a:ln w="12700">
            <a:miter lim="400000"/>
          </a:ln>
        </p:spPr>
      </p:pic>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 name="The priests had to wash every time they approached the Tabernacle and every time they made offerings (Ex. 30:20) and whenever they touched something unclean (Le. 22:1-6). This refutes every doctrine of sinless perfectionism. It also teaches us not to gro"/>
          <p:cNvSpPr txBox="1"/>
          <p:nvPr/>
        </p:nvSpPr>
        <p:spPr>
          <a:xfrm>
            <a:off x="1030138" y="1259818"/>
            <a:ext cx="6032964" cy="83261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priests had to wash every time they approached the Tabernacle and every time they made offerings (Ex. 30:20) and whenever they touched something unclean (Le. 22:1-6). This refutes every doctrine of sinless perfectionism. It also teaches us not to grow weary with the continual pursuit of holiness and daily confession.</a:t>
            </a:r>
          </a:p>
        </p:txBody>
      </p:sp>
      <p:pic>
        <p:nvPicPr>
          <p:cNvPr id="1019" name="bronze-laver-priest-300x284.jpg" descr="bronze-laver-priest-300x284.jpg"/>
          <p:cNvPicPr>
            <a:picLocks noChangeAspect="1"/>
          </p:cNvPicPr>
          <p:nvPr/>
        </p:nvPicPr>
        <p:blipFill>
          <a:blip r:embed="rId2"/>
          <a:srcRect l="3935" t="6589" r="19559" b="6589"/>
          <a:stretch>
            <a:fillRect/>
          </a:stretch>
        </p:blipFill>
        <p:spPr>
          <a:xfrm>
            <a:off x="7545089" y="1327868"/>
            <a:ext cx="4920962" cy="5286615"/>
          </a:xfrm>
          <a:prstGeom prst="rect">
            <a:avLst/>
          </a:prstGeom>
          <a:ln w="12700">
            <a:miter lim="400000"/>
          </a:ln>
        </p:spPr>
      </p:pic>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 name="“Having therefore these promises, dearly beloved, let us cleanse ourselves from all filthiness of the flesh and spirit, perfecting holiness in the fear of God” (2 Co. 7:1)."/>
          <p:cNvSpPr txBox="1"/>
          <p:nvPr/>
        </p:nvSpPr>
        <p:spPr>
          <a:xfrm>
            <a:off x="1520692" y="7173411"/>
            <a:ext cx="9963416" cy="23794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cap="none">
                <a:solidFill>
                  <a:srgbClr val="FFFFFF"/>
                </a:solidFill>
              </a:defRPr>
            </a:lvl1pPr>
          </a:lstStyle>
          <a:p>
            <a:r>
              <a:t>“Having therefore these promises, dearly beloved, let us cleanse ourselves from all filthiness of the flesh and spirit, perfecting holiness in the fear of God” (2 Co. 7:1).</a:t>
            </a:r>
          </a:p>
        </p:txBody>
      </p:sp>
      <p:pic>
        <p:nvPicPr>
          <p:cNvPr id="1022" name="8813962c5ced68e802a6ce6a0e4b77e7.jpg" descr="8813962c5ced68e802a6ce6a0e4b77e7.jpg"/>
          <p:cNvPicPr>
            <a:picLocks noChangeAspect="1"/>
          </p:cNvPicPr>
          <p:nvPr/>
        </p:nvPicPr>
        <p:blipFill>
          <a:blip r:embed="rId2"/>
          <a:srcRect t="1987" b="1987"/>
          <a:stretch>
            <a:fillRect/>
          </a:stretch>
        </p:blipFill>
        <p:spPr>
          <a:xfrm>
            <a:off x="2775545" y="471743"/>
            <a:ext cx="7453590" cy="6495631"/>
          </a:xfrm>
          <a:prstGeom prst="rect">
            <a:avLst/>
          </a:prstGeom>
          <a:ln w="12700">
            <a:miter lim="400000"/>
          </a:ln>
        </p:spPr>
      </p:pic>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 name="“If we confess our sins, he is faithful and just to forgive us our sins, and to cleanse us from all unrighteousness” (1 John 1:9)."/>
          <p:cNvSpPr txBox="1"/>
          <p:nvPr/>
        </p:nvSpPr>
        <p:spPr>
          <a:xfrm>
            <a:off x="2066842" y="7122611"/>
            <a:ext cx="8871116" cy="28770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cap="none">
                <a:solidFill>
                  <a:srgbClr val="FFFFFF"/>
                </a:solidFill>
              </a:defRPr>
            </a:pPr>
            <a:r>
              <a:t>“If we confess our sins, he is faithful and just to forgive us </a:t>
            </a:r>
            <a:r>
              <a:rPr i="1"/>
              <a:t>our</a:t>
            </a:r>
            <a:r>
              <a:t> sins, and to cleanse us from all unrighteousness” (1 John 1:9).</a:t>
            </a:r>
          </a:p>
        </p:txBody>
      </p:sp>
      <p:pic>
        <p:nvPicPr>
          <p:cNvPr id="1025" name="8813962c5ced68e802a6ce6a0e4b77e7.jpg" descr="8813962c5ced68e802a6ce6a0e4b77e7.jpg"/>
          <p:cNvPicPr>
            <a:picLocks noChangeAspect="1"/>
          </p:cNvPicPr>
          <p:nvPr/>
        </p:nvPicPr>
        <p:blipFill>
          <a:blip r:embed="rId2"/>
          <a:srcRect t="1987" b="1987"/>
          <a:stretch>
            <a:fillRect/>
          </a:stretch>
        </p:blipFill>
        <p:spPr>
          <a:xfrm>
            <a:off x="2783681" y="420943"/>
            <a:ext cx="7437448" cy="6481564"/>
          </a:xfrm>
          <a:prstGeom prst="rect">
            <a:avLst/>
          </a:prstGeom>
          <a:ln w="12700">
            <a:miter lim="400000"/>
          </a:ln>
        </p:spPr>
      </p:pic>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he laver was made of brass looking glasses (Ex. 38:8), signifing that the Bible both reveals sin and cleanses sin. Compare Jas. 1:22-25 where the Word is likened to a mirror."/>
          <p:cNvSpPr txBox="1"/>
          <p:nvPr/>
        </p:nvSpPr>
        <p:spPr>
          <a:xfrm>
            <a:off x="1650467" y="6626356"/>
            <a:ext cx="9703866" cy="21822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8358">
              <a:lnSpc>
                <a:spcPct val="110000"/>
              </a:lnSpc>
              <a:defRPr sz="3366" cap="none">
                <a:solidFill>
                  <a:srgbClr val="76D6FF"/>
                </a:solidFill>
              </a:defRPr>
            </a:lvl1pPr>
          </a:lstStyle>
          <a:p>
            <a:r>
              <a:t>The laver was made of brass looking glasses (Ex. 38:8), signifing that the Bible both reveals sin and cleanses sin. Compare Jas. 1:22-25 where the Word is likened to a mirror.</a:t>
            </a:r>
          </a:p>
        </p:txBody>
      </p:sp>
      <p:pic>
        <p:nvPicPr>
          <p:cNvPr id="1028" name="Tab-8-laver.jpg" descr="Tab-8-laver.jpg"/>
          <p:cNvPicPr>
            <a:picLocks noChangeAspect="1"/>
          </p:cNvPicPr>
          <p:nvPr/>
        </p:nvPicPr>
        <p:blipFill>
          <a:blip r:embed="rId2"/>
          <a:srcRect l="35948" t="33916" r="21019" b="18290"/>
          <a:stretch>
            <a:fillRect/>
          </a:stretch>
        </p:blipFill>
        <p:spPr>
          <a:xfrm>
            <a:off x="2858446" y="516008"/>
            <a:ext cx="6926212" cy="5771759"/>
          </a:xfrm>
          <a:prstGeom prst="rect">
            <a:avLst/>
          </a:prstGeom>
          <a:ln w="12700">
            <a:miter lim="400000"/>
          </a:ln>
        </p:spPr>
      </p:pic>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The Word of God searches the deepest thoughts and motives of the heart (Heb. 4:12). It isn’t pleasant to see our sins and failures, but if we are willing to allow the Lord’s laver to do its job it will cleanse us and make us into Christ’s image, for the "/>
          <p:cNvSpPr txBox="1"/>
          <p:nvPr/>
        </p:nvSpPr>
        <p:spPr>
          <a:xfrm>
            <a:off x="875767" y="6600956"/>
            <a:ext cx="11253266" cy="2963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19937">
              <a:lnSpc>
                <a:spcPct val="110000"/>
              </a:lnSpc>
              <a:defRPr sz="3026" cap="none">
                <a:solidFill>
                  <a:srgbClr val="76D6FF"/>
                </a:solidFill>
              </a:defRPr>
            </a:lvl1pPr>
          </a:lstStyle>
          <a:p>
            <a:r>
              <a:t>The Word of God searches the deepest thoughts and motives of the heart (Heb. 4:12). It isn’t pleasant to see our sins and failures, but if we are willing to allow the Lord’s laver to do its job it will cleanse us and make us into Christ’s image, for the Word of God also cleanses (Eph. 5:26).</a:t>
            </a:r>
          </a:p>
        </p:txBody>
      </p:sp>
      <p:pic>
        <p:nvPicPr>
          <p:cNvPr id="1031" name="Tab-8-laver.jpg" descr="Tab-8-laver.jpg"/>
          <p:cNvPicPr>
            <a:picLocks noChangeAspect="1"/>
          </p:cNvPicPr>
          <p:nvPr/>
        </p:nvPicPr>
        <p:blipFill>
          <a:blip r:embed="rId2"/>
          <a:srcRect l="35948" t="33916" r="21019" b="18290"/>
          <a:stretch>
            <a:fillRect/>
          </a:stretch>
        </p:blipFill>
        <p:spPr>
          <a:xfrm>
            <a:off x="2858446" y="516008"/>
            <a:ext cx="6926212" cy="5771759"/>
          </a:xfrm>
          <a:prstGeom prst="rect">
            <a:avLst/>
          </a:prstGeom>
          <a:ln w="12700">
            <a:miter lim="400000"/>
          </a:ln>
        </p:spPr>
      </p:pic>
    </p:spTree>
  </p:cSld>
  <p:clrMapOvr>
    <a:masterClrMapping/>
  </p:clrMapOvr>
  <p:transition spd="med"/>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The beauty of the Tabernacle’s interior depicts the believer’s relationship with Christ in this present world and points to the future glory in the Father’s house in heaven and the glory of Christ’s kingdom."/>
          <p:cNvSpPr txBox="1"/>
          <p:nvPr/>
        </p:nvSpPr>
        <p:spPr>
          <a:xfrm>
            <a:off x="1546150" y="5975153"/>
            <a:ext cx="10269390" cy="3483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The beauty of the Tabernacle’s interior depicts the believer’s relationship with Christ in this present world and points to the future glory in the Father’s house in heaven and the glory of Christ’s kingdom.</a:t>
            </a:r>
          </a:p>
        </p:txBody>
      </p:sp>
      <p:grpSp>
        <p:nvGrpSpPr>
          <p:cNvPr id="1036" name="tabernacle cut away view.jpg"/>
          <p:cNvGrpSpPr/>
          <p:nvPr/>
        </p:nvGrpSpPr>
        <p:grpSpPr>
          <a:xfrm>
            <a:off x="2100699" y="457719"/>
            <a:ext cx="8803402" cy="5393780"/>
            <a:chOff x="0" y="0"/>
            <a:chExt cx="8803401" cy="5393779"/>
          </a:xfrm>
        </p:grpSpPr>
        <p:pic>
          <p:nvPicPr>
            <p:cNvPr id="1035" name="tabernacle cut away view.jpg" descr="tabernacle cut away view.jpg"/>
            <p:cNvPicPr>
              <a:picLocks noChangeAspect="1"/>
            </p:cNvPicPr>
            <p:nvPr/>
          </p:nvPicPr>
          <p:blipFill>
            <a:blip r:embed="rId2"/>
            <a:srcRect l="14440" t="20592" r="24389" b="29945"/>
            <a:stretch>
              <a:fillRect/>
            </a:stretch>
          </p:blipFill>
          <p:spPr>
            <a:xfrm>
              <a:off x="76200" y="63500"/>
              <a:ext cx="8663702" cy="5254080"/>
            </a:xfrm>
            <a:prstGeom prst="rect">
              <a:avLst/>
            </a:prstGeom>
            <a:ln>
              <a:noFill/>
            </a:ln>
            <a:effectLst/>
          </p:spPr>
        </p:pic>
        <p:pic>
          <p:nvPicPr>
            <p:cNvPr id="1034" name="tabernacle cut away view.jpg" descr="tabernacle cut away view.jpg"/>
            <p:cNvPicPr>
              <a:picLocks/>
            </p:cNvPicPr>
            <p:nvPr/>
          </p:nvPicPr>
          <p:blipFill>
            <a:blip r:embed="rId3"/>
            <a:stretch>
              <a:fillRect/>
            </a:stretch>
          </p:blipFill>
          <p:spPr>
            <a:xfrm>
              <a:off x="-1" y="-1"/>
              <a:ext cx="8803403" cy="5393781"/>
            </a:xfrm>
            <a:prstGeom prst="rect">
              <a:avLst/>
            </a:prstGeom>
            <a:effectLst/>
          </p:spPr>
        </p:pic>
      </p:grpSp>
      <p:sp>
        <p:nvSpPr>
          <p:cNvPr id="1037" name="goodsalt.com"/>
          <p:cNvSpPr txBox="1"/>
          <p:nvPr/>
        </p:nvSpPr>
        <p:spPr>
          <a:xfrm>
            <a:off x="1685980" y="51690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 name="Being cleansed positionally by the blood and practically by confession, the believer can behold the beauty of Christ and enjoy the light of the candlestick and feed on the bread and be protected and assisted by Christ’s intercession (the golden incense a"/>
          <p:cNvSpPr txBox="1"/>
          <p:nvPr/>
        </p:nvSpPr>
        <p:spPr>
          <a:xfrm>
            <a:off x="1650467" y="5614675"/>
            <a:ext cx="9703866" cy="3410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76D6FF"/>
                </a:solidFill>
              </a:defRPr>
            </a:lvl1pPr>
          </a:lstStyle>
          <a:p>
            <a:r>
              <a:t>Being cleansed positionally by the blood and practically by confession, the believer can behold the beauty of Christ and enjoy the light of the candlestick and feed on the bread and be protected and assisted by Christ’s intercession (the golden incense altar).</a:t>
            </a:r>
          </a:p>
        </p:txBody>
      </p:sp>
      <p:grpSp>
        <p:nvGrpSpPr>
          <p:cNvPr id="1042" name="tabernacle cut away view.jpg"/>
          <p:cNvGrpSpPr/>
          <p:nvPr/>
        </p:nvGrpSpPr>
        <p:grpSpPr>
          <a:xfrm>
            <a:off x="2485556" y="481415"/>
            <a:ext cx="8033689" cy="4926989"/>
            <a:chOff x="0" y="0"/>
            <a:chExt cx="8033687" cy="4926988"/>
          </a:xfrm>
        </p:grpSpPr>
        <p:pic>
          <p:nvPicPr>
            <p:cNvPr id="1041" name="tabernacle cut away view.jpg" descr="tabernacle cut away view.jpg"/>
            <p:cNvPicPr>
              <a:picLocks noChangeAspect="1"/>
            </p:cNvPicPr>
            <p:nvPr/>
          </p:nvPicPr>
          <p:blipFill>
            <a:blip r:embed="rId2"/>
            <a:srcRect l="14440" t="20592" r="24389" b="29945"/>
            <a:stretch>
              <a:fillRect/>
            </a:stretch>
          </p:blipFill>
          <p:spPr>
            <a:xfrm>
              <a:off x="76200" y="63500"/>
              <a:ext cx="7893988" cy="4787289"/>
            </a:xfrm>
            <a:prstGeom prst="rect">
              <a:avLst/>
            </a:prstGeom>
            <a:ln>
              <a:noFill/>
            </a:ln>
            <a:effectLst/>
          </p:spPr>
        </p:pic>
        <p:pic>
          <p:nvPicPr>
            <p:cNvPr id="1040" name="tabernacle cut away view.jpg" descr="tabernacle cut away view.jpg"/>
            <p:cNvPicPr>
              <a:picLocks/>
            </p:cNvPicPr>
            <p:nvPr/>
          </p:nvPicPr>
          <p:blipFill>
            <a:blip r:embed="rId3"/>
            <a:stretch>
              <a:fillRect/>
            </a:stretch>
          </p:blipFill>
          <p:spPr>
            <a:xfrm>
              <a:off x="0" y="-1"/>
              <a:ext cx="8033688" cy="4926990"/>
            </a:xfrm>
            <a:prstGeom prst="rect">
              <a:avLst/>
            </a:prstGeom>
            <a:effectLst/>
          </p:spPr>
        </p:pic>
      </p:grpSp>
      <p:sp>
        <p:nvSpPr>
          <p:cNvPr id="1043" name="goodsalt.com"/>
          <p:cNvSpPr txBox="1"/>
          <p:nvPr/>
        </p:nvSpPr>
        <p:spPr>
          <a:xfrm>
            <a:off x="1990780" y="47880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At Sinai, God also gave Israel THE TABERNACLE."/>
          <p:cNvSpPr txBox="1"/>
          <p:nvPr/>
        </p:nvSpPr>
        <p:spPr>
          <a:xfrm>
            <a:off x="1652405" y="7650788"/>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At Sinai, God also gave Israel </a:t>
            </a:r>
            <a:r>
              <a:rPr>
                <a:solidFill>
                  <a:srgbClr val="FFFFFF"/>
                </a:solidFill>
              </a:rPr>
              <a:t>THE TABERNACLE</a:t>
            </a:r>
            <a:r>
              <a:t>.</a:t>
            </a:r>
          </a:p>
        </p:txBody>
      </p:sp>
      <p:grpSp>
        <p:nvGrpSpPr>
          <p:cNvPr id="399" name="tabernacle01 - Version 2.jpg"/>
          <p:cNvGrpSpPr/>
          <p:nvPr/>
        </p:nvGrpSpPr>
        <p:grpSpPr>
          <a:xfrm>
            <a:off x="1388190" y="534029"/>
            <a:ext cx="10228420" cy="6852872"/>
            <a:chOff x="0" y="0"/>
            <a:chExt cx="10228419" cy="6852870"/>
          </a:xfrm>
        </p:grpSpPr>
        <p:pic>
          <p:nvPicPr>
            <p:cNvPr id="398" name="tabernacle01 - Version 2.jpg" descr="tabernacle01 - Version 2.jpg"/>
            <p:cNvPicPr>
              <a:picLocks noChangeAspect="1"/>
            </p:cNvPicPr>
            <p:nvPr/>
          </p:nvPicPr>
          <p:blipFill>
            <a:blip r:embed="rId2"/>
            <a:srcRect t="3364" b="3364"/>
            <a:stretch>
              <a:fillRect/>
            </a:stretch>
          </p:blipFill>
          <p:spPr>
            <a:xfrm>
              <a:off x="76200" y="63500"/>
              <a:ext cx="10088720" cy="6713171"/>
            </a:xfrm>
            <a:prstGeom prst="rect">
              <a:avLst/>
            </a:prstGeom>
            <a:ln>
              <a:noFill/>
            </a:ln>
            <a:effectLst/>
          </p:spPr>
        </p:pic>
        <p:pic>
          <p:nvPicPr>
            <p:cNvPr id="397" name="tabernacle01 - Version 2.jpg" descr="tabernacle01 - Version 2.jpg"/>
            <p:cNvPicPr>
              <a:picLocks/>
            </p:cNvPicPr>
            <p:nvPr/>
          </p:nvPicPr>
          <p:blipFill>
            <a:blip r:embed="rId3"/>
            <a:stretch>
              <a:fillRect/>
            </a:stretch>
          </p:blipFill>
          <p:spPr>
            <a:xfrm>
              <a:off x="-1" y="-1"/>
              <a:ext cx="10228421" cy="6852872"/>
            </a:xfrm>
            <a:prstGeom prst="rect">
              <a:avLst/>
            </a:prstGeom>
            <a:effectLst/>
          </p:spPr>
        </p:pic>
      </p:grpSp>
    </p:spTree>
  </p:cSld>
  <p:clrMapOvr>
    <a:masterClrMapping/>
  </p:clrMapOvr>
  <p:transition spd="med"/>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He can enter into the very presence of God through the rent veil and commune with God before His mercy seat."/>
          <p:cNvSpPr txBox="1"/>
          <p:nvPr/>
        </p:nvSpPr>
        <p:spPr>
          <a:xfrm>
            <a:off x="1650467" y="6081719"/>
            <a:ext cx="9703866" cy="23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He can enter into the very presence of God through the rent veil and commune with God before His mercy seat.</a:t>
            </a:r>
          </a:p>
        </p:txBody>
      </p:sp>
      <p:grpSp>
        <p:nvGrpSpPr>
          <p:cNvPr id="1048" name="tabernacle cut away view.jpg"/>
          <p:cNvGrpSpPr/>
          <p:nvPr/>
        </p:nvGrpSpPr>
        <p:grpSpPr>
          <a:xfrm>
            <a:off x="2100699" y="457719"/>
            <a:ext cx="8803402" cy="5393780"/>
            <a:chOff x="0" y="0"/>
            <a:chExt cx="8803401" cy="5393779"/>
          </a:xfrm>
        </p:grpSpPr>
        <p:pic>
          <p:nvPicPr>
            <p:cNvPr id="1047" name="tabernacle cut away view.jpg" descr="tabernacle cut away view.jpg"/>
            <p:cNvPicPr>
              <a:picLocks noChangeAspect="1"/>
            </p:cNvPicPr>
            <p:nvPr/>
          </p:nvPicPr>
          <p:blipFill>
            <a:blip r:embed="rId2"/>
            <a:srcRect l="14440" t="20592" r="24389" b="29945"/>
            <a:stretch>
              <a:fillRect/>
            </a:stretch>
          </p:blipFill>
          <p:spPr>
            <a:xfrm>
              <a:off x="76200" y="63500"/>
              <a:ext cx="8663702" cy="5254080"/>
            </a:xfrm>
            <a:prstGeom prst="rect">
              <a:avLst/>
            </a:prstGeom>
            <a:ln>
              <a:noFill/>
            </a:ln>
            <a:effectLst/>
          </p:spPr>
        </p:pic>
        <p:pic>
          <p:nvPicPr>
            <p:cNvPr id="1046" name="tabernacle cut away view.jpg" descr="tabernacle cut away view.jpg"/>
            <p:cNvPicPr>
              <a:picLocks/>
            </p:cNvPicPr>
            <p:nvPr/>
          </p:nvPicPr>
          <p:blipFill>
            <a:blip r:embed="rId3"/>
            <a:stretch>
              <a:fillRect/>
            </a:stretch>
          </p:blipFill>
          <p:spPr>
            <a:xfrm>
              <a:off x="-1" y="-1"/>
              <a:ext cx="8803403" cy="5393781"/>
            </a:xfrm>
            <a:prstGeom prst="rect">
              <a:avLst/>
            </a:prstGeom>
            <a:effectLst/>
          </p:spPr>
        </p:pic>
      </p:grpSp>
      <p:sp>
        <p:nvSpPr>
          <p:cNvPr id="1049" name="goodsalt.com"/>
          <p:cNvSpPr txBox="1"/>
          <p:nvPr/>
        </p:nvSpPr>
        <p:spPr>
          <a:xfrm>
            <a:off x="1762180" y="51690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1" name="“If ye then be risen with Christ, seek those things which are above, where Christ sitteth on the right hand of God. Set your affection on things above, not on things on the earth” (Col. 3:1-2)."/>
          <p:cNvSpPr txBox="1"/>
          <p:nvPr/>
        </p:nvSpPr>
        <p:spPr>
          <a:xfrm>
            <a:off x="1348568" y="6056373"/>
            <a:ext cx="10307664" cy="30963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pPr>
              <a:defRPr>
                <a:solidFill>
                  <a:srgbClr val="76D6FF"/>
                </a:solidFill>
              </a:defRPr>
            </a:pPr>
            <a:r>
              <a:rPr>
                <a:solidFill>
                  <a:srgbClr val="FFFFFF"/>
                </a:solidFill>
              </a:rPr>
              <a:t>“If ye then be risen with Christ, seek those things which are above, where Christ sitteth on the right hand of God. Set your affection on things above, not on things on the earth” (Col. 3:1-2).</a:t>
            </a:r>
          </a:p>
        </p:txBody>
      </p:sp>
      <p:grpSp>
        <p:nvGrpSpPr>
          <p:cNvPr id="1054" name="tabernacle cut away view.jpg"/>
          <p:cNvGrpSpPr/>
          <p:nvPr/>
        </p:nvGrpSpPr>
        <p:grpSpPr>
          <a:xfrm>
            <a:off x="2100699" y="457719"/>
            <a:ext cx="8803402" cy="5393780"/>
            <a:chOff x="0" y="0"/>
            <a:chExt cx="8803401" cy="5393779"/>
          </a:xfrm>
        </p:grpSpPr>
        <p:pic>
          <p:nvPicPr>
            <p:cNvPr id="1053" name="tabernacle cut away view.jpg" descr="tabernacle cut away view.jpg"/>
            <p:cNvPicPr>
              <a:picLocks noChangeAspect="1"/>
            </p:cNvPicPr>
            <p:nvPr/>
          </p:nvPicPr>
          <p:blipFill>
            <a:blip r:embed="rId2"/>
            <a:srcRect l="14440" t="20592" r="24389" b="29945"/>
            <a:stretch>
              <a:fillRect/>
            </a:stretch>
          </p:blipFill>
          <p:spPr>
            <a:xfrm>
              <a:off x="76200" y="63500"/>
              <a:ext cx="8663702" cy="5254080"/>
            </a:xfrm>
            <a:prstGeom prst="rect">
              <a:avLst/>
            </a:prstGeom>
            <a:ln>
              <a:noFill/>
            </a:ln>
            <a:effectLst/>
          </p:spPr>
        </p:pic>
        <p:pic>
          <p:nvPicPr>
            <p:cNvPr id="1052" name="tabernacle cut away view.jpg" descr="tabernacle cut away view.jpg"/>
            <p:cNvPicPr>
              <a:picLocks/>
            </p:cNvPicPr>
            <p:nvPr/>
          </p:nvPicPr>
          <p:blipFill>
            <a:blip r:embed="rId3"/>
            <a:stretch>
              <a:fillRect/>
            </a:stretch>
          </p:blipFill>
          <p:spPr>
            <a:xfrm>
              <a:off x="-1" y="-1"/>
              <a:ext cx="8803403" cy="5393781"/>
            </a:xfrm>
            <a:prstGeom prst="rect">
              <a:avLst/>
            </a:prstGeom>
            <a:effectLst/>
          </p:spPr>
        </p:pic>
      </p:grpSp>
      <p:sp>
        <p:nvSpPr>
          <p:cNvPr id="1055" name="goodsalt.com"/>
          <p:cNvSpPr txBox="1"/>
          <p:nvPr/>
        </p:nvSpPr>
        <p:spPr>
          <a:xfrm>
            <a:off x="1685980" y="51690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 name="“Let us therefore come boldly unto the throne of grace, that we may obtain mercy, and find grace to help in time of need” (Heb. 4:16)."/>
          <p:cNvSpPr txBox="1"/>
          <p:nvPr/>
        </p:nvSpPr>
        <p:spPr>
          <a:xfrm>
            <a:off x="1535645" y="6030973"/>
            <a:ext cx="9933510" cy="31566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pPr>
              <a:defRPr>
                <a:solidFill>
                  <a:srgbClr val="76D6FF"/>
                </a:solidFill>
              </a:defRPr>
            </a:pPr>
            <a:r>
              <a:rPr>
                <a:solidFill>
                  <a:srgbClr val="FFFFFF"/>
                </a:solidFill>
              </a:rPr>
              <a:t>“Let us therefore come boldly unto the throne of grace, that we may obtain mercy, and find grace to help in time of need” (Heb. 4:16).</a:t>
            </a:r>
          </a:p>
        </p:txBody>
      </p:sp>
      <p:grpSp>
        <p:nvGrpSpPr>
          <p:cNvPr id="1060" name="tabernacle cut away view.jpg"/>
          <p:cNvGrpSpPr/>
          <p:nvPr/>
        </p:nvGrpSpPr>
        <p:grpSpPr>
          <a:xfrm>
            <a:off x="2100699" y="457719"/>
            <a:ext cx="8803402" cy="5393780"/>
            <a:chOff x="0" y="0"/>
            <a:chExt cx="8803401" cy="5393779"/>
          </a:xfrm>
        </p:grpSpPr>
        <p:pic>
          <p:nvPicPr>
            <p:cNvPr id="1059" name="tabernacle cut away view.jpg" descr="tabernacle cut away view.jpg"/>
            <p:cNvPicPr>
              <a:picLocks noChangeAspect="1"/>
            </p:cNvPicPr>
            <p:nvPr/>
          </p:nvPicPr>
          <p:blipFill>
            <a:blip r:embed="rId2"/>
            <a:srcRect l="14440" t="20592" r="24389" b="29945"/>
            <a:stretch>
              <a:fillRect/>
            </a:stretch>
          </p:blipFill>
          <p:spPr>
            <a:xfrm>
              <a:off x="76200" y="63500"/>
              <a:ext cx="8663702" cy="5254080"/>
            </a:xfrm>
            <a:prstGeom prst="rect">
              <a:avLst/>
            </a:prstGeom>
            <a:ln>
              <a:noFill/>
            </a:ln>
            <a:effectLst/>
          </p:spPr>
        </p:pic>
        <p:pic>
          <p:nvPicPr>
            <p:cNvPr id="1058" name="tabernacle cut away view.jpg" descr="tabernacle cut away view.jpg"/>
            <p:cNvPicPr>
              <a:picLocks/>
            </p:cNvPicPr>
            <p:nvPr/>
          </p:nvPicPr>
          <p:blipFill>
            <a:blip r:embed="rId3"/>
            <a:stretch>
              <a:fillRect/>
            </a:stretch>
          </p:blipFill>
          <p:spPr>
            <a:xfrm>
              <a:off x="-1" y="-1"/>
              <a:ext cx="8803403" cy="5393781"/>
            </a:xfrm>
            <a:prstGeom prst="rect">
              <a:avLst/>
            </a:prstGeom>
            <a:effectLst/>
          </p:spPr>
        </p:pic>
      </p:grpSp>
      <p:sp>
        <p:nvSpPr>
          <p:cNvPr id="1061" name="goodsalt.com"/>
          <p:cNvSpPr txBox="1"/>
          <p:nvPr/>
        </p:nvSpPr>
        <p:spPr>
          <a:xfrm>
            <a:off x="1685980" y="51690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3" name="By Christ we have light. We have guidance; we understand Scripture; we have practical wisdom; we know the will of God."/>
          <p:cNvSpPr txBox="1"/>
          <p:nvPr/>
        </p:nvSpPr>
        <p:spPr>
          <a:xfrm>
            <a:off x="1255460" y="7443186"/>
            <a:ext cx="10493880" cy="18149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By Christ we have light. We have guidance; we understand Scripture; we have practical wisdom; we know the will of God.</a:t>
            </a:r>
          </a:p>
        </p:txBody>
      </p:sp>
      <p:grpSp>
        <p:nvGrpSpPr>
          <p:cNvPr id="1066" name="25-Israel - Tabernacle Menorah.jpeg"/>
          <p:cNvGrpSpPr/>
          <p:nvPr/>
        </p:nvGrpSpPr>
        <p:grpSpPr>
          <a:xfrm>
            <a:off x="1388190" y="534029"/>
            <a:ext cx="10228420" cy="6852872"/>
            <a:chOff x="0" y="0"/>
            <a:chExt cx="10228419" cy="6852870"/>
          </a:xfrm>
        </p:grpSpPr>
        <p:pic>
          <p:nvPicPr>
            <p:cNvPr id="1065" name="25-Israel - Tabernacle Menorah.jpeg" descr="25-Israel - Tabernacle Menorah.jpeg"/>
            <p:cNvPicPr>
              <a:picLocks noChangeAspect="1"/>
            </p:cNvPicPr>
            <p:nvPr/>
          </p:nvPicPr>
          <p:blipFill>
            <a:blip r:embed="rId2"/>
            <a:srcRect t="5639" b="5639"/>
            <a:stretch>
              <a:fillRect/>
            </a:stretch>
          </p:blipFill>
          <p:spPr>
            <a:xfrm>
              <a:off x="76200" y="63500"/>
              <a:ext cx="10088720" cy="6713171"/>
            </a:xfrm>
            <a:prstGeom prst="rect">
              <a:avLst/>
            </a:prstGeom>
            <a:ln>
              <a:noFill/>
            </a:ln>
            <a:effectLst/>
          </p:spPr>
        </p:pic>
        <p:pic>
          <p:nvPicPr>
            <p:cNvPr id="1064" name="25-Israel - Tabernacle Menorah.jpeg" descr="25-Israel - Tabernacle Menorah.jpeg"/>
            <p:cNvPicPr>
              <a:picLocks/>
            </p:cNvPicPr>
            <p:nvPr/>
          </p:nvPicPr>
          <p:blipFill>
            <a:blip r:embed="rId3"/>
            <a:stretch>
              <a:fillRect/>
            </a:stretch>
          </p:blipFill>
          <p:spPr>
            <a:xfrm>
              <a:off x="-1" y="-1"/>
              <a:ext cx="10228421" cy="6852872"/>
            </a:xfrm>
            <a:prstGeom prst="rect">
              <a:avLst/>
            </a:prstGeom>
            <a:effectLst/>
          </p:spPr>
        </p:pic>
      </p:grpSp>
      <p:sp>
        <p:nvSpPr>
          <p:cNvPr id="1067" name="goodsalt.com"/>
          <p:cNvSpPr txBox="1"/>
          <p:nvPr/>
        </p:nvSpPr>
        <p:spPr>
          <a:xfrm>
            <a:off x="1025580" y="67184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 name="The candlestick was the only source of light in the Tabernacle, signifying the believer’s dependance on the indwelling Holy Spirit. He must continually seek spiritual wisdom."/>
          <p:cNvSpPr txBox="1"/>
          <p:nvPr/>
        </p:nvSpPr>
        <p:spPr>
          <a:xfrm>
            <a:off x="1143294" y="6401786"/>
            <a:ext cx="10718212" cy="2671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candlestick was the only source of light in the Tabernacle, signifying the believer’s dependance on the indwelling Holy Spirit. He must continually seek spiritual wisdom. </a:t>
            </a:r>
          </a:p>
        </p:txBody>
      </p:sp>
      <p:grpSp>
        <p:nvGrpSpPr>
          <p:cNvPr id="1072" name="25-Israel - Tabernacle Menorah.jpeg"/>
          <p:cNvGrpSpPr/>
          <p:nvPr/>
        </p:nvGrpSpPr>
        <p:grpSpPr>
          <a:xfrm>
            <a:off x="2257059" y="508629"/>
            <a:ext cx="8490682" cy="5774055"/>
            <a:chOff x="0" y="0"/>
            <a:chExt cx="8490680" cy="5774053"/>
          </a:xfrm>
        </p:grpSpPr>
        <p:pic>
          <p:nvPicPr>
            <p:cNvPr id="1071" name="25-Israel - Tabernacle Menorah.jpeg" descr="25-Israel - Tabernacle Menorah.jpeg"/>
            <p:cNvPicPr>
              <a:picLocks noChangeAspect="1"/>
            </p:cNvPicPr>
            <p:nvPr/>
          </p:nvPicPr>
          <p:blipFill>
            <a:blip r:embed="rId2"/>
            <a:srcRect t="5639" r="1571" b="5815"/>
            <a:stretch>
              <a:fillRect/>
            </a:stretch>
          </p:blipFill>
          <p:spPr>
            <a:xfrm>
              <a:off x="76200" y="63500"/>
              <a:ext cx="8350981" cy="5634354"/>
            </a:xfrm>
            <a:prstGeom prst="rect">
              <a:avLst/>
            </a:prstGeom>
            <a:ln>
              <a:noFill/>
            </a:ln>
            <a:effectLst/>
          </p:spPr>
        </p:pic>
        <p:pic>
          <p:nvPicPr>
            <p:cNvPr id="1070" name="25-Israel - Tabernacle Menorah.jpeg" descr="25-Israel - Tabernacle Menorah.jpeg"/>
            <p:cNvPicPr>
              <a:picLocks/>
            </p:cNvPicPr>
            <p:nvPr/>
          </p:nvPicPr>
          <p:blipFill>
            <a:blip r:embed="rId3"/>
            <a:stretch>
              <a:fillRect/>
            </a:stretch>
          </p:blipFill>
          <p:spPr>
            <a:xfrm>
              <a:off x="-1" y="0"/>
              <a:ext cx="8490682" cy="5774054"/>
            </a:xfrm>
            <a:prstGeom prst="rect">
              <a:avLst/>
            </a:prstGeom>
            <a:effectLst/>
          </p:spPr>
        </p:pic>
      </p:grpSp>
      <p:sp>
        <p:nvSpPr>
          <p:cNvPr id="1073" name="goodsalt.com"/>
          <p:cNvSpPr txBox="1"/>
          <p:nvPr/>
        </p:nvSpPr>
        <p:spPr>
          <a:xfrm>
            <a:off x="1838380" y="56516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 name="“ For the LORD giveth wisdom: out of his mouth cometh knowledge and understanding” (Pr. 2:6)."/>
          <p:cNvSpPr txBox="1"/>
          <p:nvPr/>
        </p:nvSpPr>
        <p:spPr>
          <a:xfrm>
            <a:off x="1000567" y="996845"/>
            <a:ext cx="6364693" cy="8221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 For the LORD giveth wisdom: out of his mouth </a:t>
            </a:r>
            <a:r>
              <a:rPr i="1"/>
              <a:t>cometh</a:t>
            </a:r>
            <a:r>
              <a:t> knowledge and understanding” (Pr. 2:6).</a:t>
            </a:r>
          </a:p>
        </p:txBody>
      </p:sp>
      <p:grpSp>
        <p:nvGrpSpPr>
          <p:cNvPr id="1078" name="25-Israel - Tabernacle Menorah.jpeg"/>
          <p:cNvGrpSpPr/>
          <p:nvPr/>
        </p:nvGrpSpPr>
        <p:grpSpPr>
          <a:xfrm>
            <a:off x="7761685" y="1092829"/>
            <a:ext cx="4577231" cy="5992966"/>
            <a:chOff x="0" y="0"/>
            <a:chExt cx="4577230" cy="5992964"/>
          </a:xfrm>
        </p:grpSpPr>
        <p:pic>
          <p:nvPicPr>
            <p:cNvPr id="1077" name="25-Israel - Tabernacle Menorah.jpeg" descr="25-Israel - Tabernacle Menorah.jpeg"/>
            <p:cNvPicPr>
              <a:picLocks noChangeAspect="1"/>
            </p:cNvPicPr>
            <p:nvPr/>
          </p:nvPicPr>
          <p:blipFill>
            <a:blip r:embed="rId2"/>
            <a:srcRect l="10928" t="5639" r="38624" b="5639"/>
            <a:stretch>
              <a:fillRect/>
            </a:stretch>
          </p:blipFill>
          <p:spPr>
            <a:xfrm>
              <a:off x="76200" y="63500"/>
              <a:ext cx="4437531" cy="5853265"/>
            </a:xfrm>
            <a:prstGeom prst="rect">
              <a:avLst/>
            </a:prstGeom>
            <a:ln>
              <a:noFill/>
            </a:ln>
            <a:effectLst/>
          </p:spPr>
        </p:pic>
        <p:pic>
          <p:nvPicPr>
            <p:cNvPr id="1076" name="25-Israel - Tabernacle Menorah.jpeg" descr="25-Israel - Tabernacle Menorah.jpeg"/>
            <p:cNvPicPr>
              <a:picLocks/>
            </p:cNvPicPr>
            <p:nvPr/>
          </p:nvPicPr>
          <p:blipFill>
            <a:blip r:embed="rId3"/>
            <a:stretch>
              <a:fillRect/>
            </a:stretch>
          </p:blipFill>
          <p:spPr>
            <a:xfrm>
              <a:off x="0" y="0"/>
              <a:ext cx="4577231" cy="5992965"/>
            </a:xfrm>
            <a:prstGeom prst="rect">
              <a:avLst/>
            </a:prstGeom>
            <a:effectLst/>
          </p:spPr>
        </p:pic>
      </p:grpSp>
    </p:spTree>
  </p:cSld>
  <p:clrMapOvr>
    <a:masterClrMapping/>
  </p:clrMapOvr>
  <p:transition spd="med"/>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0" name="“… in thy light shall we see light” (Ps. 36:9).…"/>
          <p:cNvSpPr txBox="1"/>
          <p:nvPr/>
        </p:nvSpPr>
        <p:spPr>
          <a:xfrm>
            <a:off x="1178367" y="1182185"/>
            <a:ext cx="5568066" cy="78072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 in thy light shall we see light” (Ps. 36:9). </a:t>
            </a:r>
          </a:p>
          <a:p>
            <a:pPr algn="l">
              <a:lnSpc>
                <a:spcPct val="110000"/>
              </a:lnSpc>
              <a:defRPr sz="3400" cap="none">
                <a:solidFill>
                  <a:srgbClr val="FFFFFF"/>
                </a:solidFill>
              </a:defRPr>
            </a:pPr>
            <a:endParaRPr/>
          </a:p>
          <a:p>
            <a:pPr algn="l">
              <a:lnSpc>
                <a:spcPct val="110000"/>
              </a:lnSpc>
              <a:defRPr sz="3400" cap="none">
                <a:solidFill>
                  <a:srgbClr val="76D6FF"/>
                </a:solidFill>
              </a:defRPr>
            </a:pPr>
            <a:r>
              <a:t>It is in the light of Christ and God’s Word that everything in this natural world is understood properly.</a:t>
            </a:r>
          </a:p>
        </p:txBody>
      </p:sp>
      <p:grpSp>
        <p:nvGrpSpPr>
          <p:cNvPr id="1083" name="25-Israel - Tabernacle Menorah.jpeg"/>
          <p:cNvGrpSpPr/>
          <p:nvPr/>
        </p:nvGrpSpPr>
        <p:grpSpPr>
          <a:xfrm>
            <a:off x="7761685" y="1092829"/>
            <a:ext cx="4577231" cy="5992966"/>
            <a:chOff x="0" y="0"/>
            <a:chExt cx="4577230" cy="5992964"/>
          </a:xfrm>
        </p:grpSpPr>
        <p:pic>
          <p:nvPicPr>
            <p:cNvPr id="1082" name="25-Israel - Tabernacle Menorah.jpeg" descr="25-Israel - Tabernacle Menorah.jpeg"/>
            <p:cNvPicPr>
              <a:picLocks noChangeAspect="1"/>
            </p:cNvPicPr>
            <p:nvPr/>
          </p:nvPicPr>
          <p:blipFill>
            <a:blip r:embed="rId2"/>
            <a:srcRect l="10928" t="5639" r="38624" b="5639"/>
            <a:stretch>
              <a:fillRect/>
            </a:stretch>
          </p:blipFill>
          <p:spPr>
            <a:xfrm>
              <a:off x="76200" y="63500"/>
              <a:ext cx="4437531" cy="5853265"/>
            </a:xfrm>
            <a:prstGeom prst="rect">
              <a:avLst/>
            </a:prstGeom>
            <a:ln>
              <a:noFill/>
            </a:ln>
            <a:effectLst/>
          </p:spPr>
        </p:pic>
        <p:pic>
          <p:nvPicPr>
            <p:cNvPr id="1081" name="25-Israel - Tabernacle Menorah.jpeg" descr="25-Israel - Tabernacle Menorah.jpeg"/>
            <p:cNvPicPr>
              <a:picLocks/>
            </p:cNvPicPr>
            <p:nvPr/>
          </p:nvPicPr>
          <p:blipFill>
            <a:blip r:embed="rId3"/>
            <a:stretch>
              <a:fillRect/>
            </a:stretch>
          </p:blipFill>
          <p:spPr>
            <a:xfrm>
              <a:off x="0" y="0"/>
              <a:ext cx="4577231" cy="5992965"/>
            </a:xfrm>
            <a:prstGeom prst="rect">
              <a:avLst/>
            </a:prstGeom>
            <a:effectLst/>
          </p:spPr>
        </p:pic>
      </p:grpSp>
    </p:spTree>
  </p:cSld>
  <p:clrMapOvr>
    <a:masterClrMapping/>
  </p:clrMapOvr>
  <p:transition spd="med"/>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 name="“But as for me, my feet were almost gone; my steps had well nigh slipped. For I was envious at the foolish, when I saw the prosperity of the wicked. … Until I went into the sanctuary of God; then understood I their end” (Ps. 73:1-2, 17)."/>
          <p:cNvSpPr txBox="1"/>
          <p:nvPr/>
        </p:nvSpPr>
        <p:spPr>
          <a:xfrm>
            <a:off x="1178367" y="1182185"/>
            <a:ext cx="5568066" cy="78072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“But as for me, my feet were almost gone; my steps had well nigh slipped. For I was envious at the foolish, </a:t>
            </a:r>
            <a:r>
              <a:rPr i="1"/>
              <a:t>when</a:t>
            </a:r>
            <a:r>
              <a:t> I saw the prosperity of the wicked. … Until I went into the sanctuary of God; </a:t>
            </a:r>
            <a:r>
              <a:rPr i="1"/>
              <a:t>then</a:t>
            </a:r>
            <a:r>
              <a:t> understood I their end” (Ps. 73:1-2, 17).</a:t>
            </a:r>
          </a:p>
        </p:txBody>
      </p:sp>
      <p:grpSp>
        <p:nvGrpSpPr>
          <p:cNvPr id="1088" name="25-Israel - Tabernacle Menorah.jpeg"/>
          <p:cNvGrpSpPr/>
          <p:nvPr/>
        </p:nvGrpSpPr>
        <p:grpSpPr>
          <a:xfrm>
            <a:off x="7761685" y="1092829"/>
            <a:ext cx="4577231" cy="5992966"/>
            <a:chOff x="0" y="0"/>
            <a:chExt cx="4577230" cy="5992964"/>
          </a:xfrm>
        </p:grpSpPr>
        <p:pic>
          <p:nvPicPr>
            <p:cNvPr id="1087" name="25-Israel - Tabernacle Menorah.jpeg" descr="25-Israel - Tabernacle Menorah.jpeg"/>
            <p:cNvPicPr>
              <a:picLocks noChangeAspect="1"/>
            </p:cNvPicPr>
            <p:nvPr/>
          </p:nvPicPr>
          <p:blipFill>
            <a:blip r:embed="rId2"/>
            <a:srcRect l="10928" t="5639" r="38624" b="5639"/>
            <a:stretch>
              <a:fillRect/>
            </a:stretch>
          </p:blipFill>
          <p:spPr>
            <a:xfrm>
              <a:off x="76200" y="63500"/>
              <a:ext cx="4437531" cy="5853265"/>
            </a:xfrm>
            <a:prstGeom prst="rect">
              <a:avLst/>
            </a:prstGeom>
            <a:ln>
              <a:noFill/>
            </a:ln>
            <a:effectLst/>
          </p:spPr>
        </p:pic>
        <p:pic>
          <p:nvPicPr>
            <p:cNvPr id="1086" name="25-Israel - Tabernacle Menorah.jpeg" descr="25-Israel - Tabernacle Menorah.jpeg"/>
            <p:cNvPicPr>
              <a:picLocks/>
            </p:cNvPicPr>
            <p:nvPr/>
          </p:nvPicPr>
          <p:blipFill>
            <a:blip r:embed="rId3"/>
            <a:stretch>
              <a:fillRect/>
            </a:stretch>
          </p:blipFill>
          <p:spPr>
            <a:xfrm>
              <a:off x="0" y="0"/>
              <a:ext cx="4577231" cy="5992965"/>
            </a:xfrm>
            <a:prstGeom prst="rect">
              <a:avLst/>
            </a:prstGeom>
            <a:effectLst/>
          </p:spPr>
        </p:pic>
      </p:grpSp>
    </p:spTree>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0" name="“Thy word is a lamp unto my feet, and a light unto my path” (Ps. 119:105)."/>
          <p:cNvSpPr txBox="1"/>
          <p:nvPr/>
        </p:nvSpPr>
        <p:spPr>
          <a:xfrm>
            <a:off x="1528114" y="6338439"/>
            <a:ext cx="9948572" cy="2750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“Thy word </a:t>
            </a:r>
            <a:r>
              <a:rPr i="1"/>
              <a:t>is</a:t>
            </a:r>
            <a:r>
              <a:t> a lamp unto my feet, and a light unto my path” (Ps. 119:105).</a:t>
            </a:r>
          </a:p>
        </p:txBody>
      </p:sp>
      <p:grpSp>
        <p:nvGrpSpPr>
          <p:cNvPr id="1093" name="25-Israel - Tabernacle Menorah.jpeg"/>
          <p:cNvGrpSpPr/>
          <p:nvPr/>
        </p:nvGrpSpPr>
        <p:grpSpPr>
          <a:xfrm>
            <a:off x="1694483" y="600360"/>
            <a:ext cx="9615833" cy="5498639"/>
            <a:chOff x="0" y="0"/>
            <a:chExt cx="9615832" cy="5498637"/>
          </a:xfrm>
        </p:grpSpPr>
        <p:pic>
          <p:nvPicPr>
            <p:cNvPr id="1092" name="25-Israel - Tabernacle Menorah.jpeg" descr="25-Israel - Tabernacle Menorah.jpeg"/>
            <p:cNvPicPr>
              <a:picLocks noChangeAspect="1"/>
            </p:cNvPicPr>
            <p:nvPr/>
          </p:nvPicPr>
          <p:blipFill>
            <a:blip r:embed="rId2"/>
            <a:srcRect t="13461" b="11135"/>
            <a:stretch>
              <a:fillRect/>
            </a:stretch>
          </p:blipFill>
          <p:spPr>
            <a:xfrm>
              <a:off x="76200" y="63500"/>
              <a:ext cx="9476133" cy="5358938"/>
            </a:xfrm>
            <a:prstGeom prst="rect">
              <a:avLst/>
            </a:prstGeom>
            <a:ln>
              <a:noFill/>
            </a:ln>
            <a:effectLst/>
          </p:spPr>
        </p:pic>
        <p:pic>
          <p:nvPicPr>
            <p:cNvPr id="1091" name="25-Israel - Tabernacle Menorah.jpeg" descr="25-Israel - Tabernacle Menorah.jpeg"/>
            <p:cNvPicPr>
              <a:picLocks/>
            </p:cNvPicPr>
            <p:nvPr/>
          </p:nvPicPr>
          <p:blipFill>
            <a:blip r:embed="rId3"/>
            <a:stretch>
              <a:fillRect/>
            </a:stretch>
          </p:blipFill>
          <p:spPr>
            <a:xfrm>
              <a:off x="-1" y="-1"/>
              <a:ext cx="9615834" cy="5498639"/>
            </a:xfrm>
            <a:prstGeom prst="rect">
              <a:avLst/>
            </a:prstGeom>
            <a:effectLst/>
          </p:spPr>
        </p:pic>
      </p:grpSp>
      <p:sp>
        <p:nvSpPr>
          <p:cNvPr id="1094" name="goodsalt.com"/>
          <p:cNvSpPr txBox="1"/>
          <p:nvPr/>
        </p:nvSpPr>
        <p:spPr>
          <a:xfrm>
            <a:off x="8493180" y="54230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6" name="The gold construction of the candlestick signifies the value of God’s light. The light of God is worth more than all of the world’s treasures."/>
          <p:cNvSpPr txBox="1"/>
          <p:nvPr/>
        </p:nvSpPr>
        <p:spPr>
          <a:xfrm>
            <a:off x="1360831" y="6440039"/>
            <a:ext cx="10283138" cy="27031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gold construction of the candlestick signifies the value of God’s light. The light of God is worth more than all of the world’s treasures. </a:t>
            </a:r>
          </a:p>
        </p:txBody>
      </p:sp>
      <p:grpSp>
        <p:nvGrpSpPr>
          <p:cNvPr id="1099" name="25-Israel - Tabernacle Menorah.jpeg"/>
          <p:cNvGrpSpPr/>
          <p:nvPr/>
        </p:nvGrpSpPr>
        <p:grpSpPr>
          <a:xfrm>
            <a:off x="1694483" y="600360"/>
            <a:ext cx="9615833" cy="5498639"/>
            <a:chOff x="0" y="0"/>
            <a:chExt cx="9615832" cy="5498637"/>
          </a:xfrm>
        </p:grpSpPr>
        <p:pic>
          <p:nvPicPr>
            <p:cNvPr id="1098" name="25-Israel - Tabernacle Menorah.jpeg" descr="25-Israel - Tabernacle Menorah.jpeg"/>
            <p:cNvPicPr>
              <a:picLocks noChangeAspect="1"/>
            </p:cNvPicPr>
            <p:nvPr/>
          </p:nvPicPr>
          <p:blipFill>
            <a:blip r:embed="rId2"/>
            <a:srcRect t="13461" b="11135"/>
            <a:stretch>
              <a:fillRect/>
            </a:stretch>
          </p:blipFill>
          <p:spPr>
            <a:xfrm>
              <a:off x="76200" y="63500"/>
              <a:ext cx="9476133" cy="5358938"/>
            </a:xfrm>
            <a:prstGeom prst="rect">
              <a:avLst/>
            </a:prstGeom>
            <a:ln>
              <a:noFill/>
            </a:ln>
            <a:effectLst/>
          </p:spPr>
        </p:pic>
        <p:pic>
          <p:nvPicPr>
            <p:cNvPr id="1097" name="25-Israel - Tabernacle Menorah.jpeg" descr="25-Israel - Tabernacle Menorah.jpeg"/>
            <p:cNvPicPr>
              <a:picLocks/>
            </p:cNvPicPr>
            <p:nvPr/>
          </p:nvPicPr>
          <p:blipFill>
            <a:blip r:embed="rId3"/>
            <a:stretch>
              <a:fillRect/>
            </a:stretch>
          </p:blipFill>
          <p:spPr>
            <a:xfrm>
              <a:off x="-1" y="-1"/>
              <a:ext cx="9615834" cy="5498639"/>
            </a:xfrm>
            <a:prstGeom prst="rect">
              <a:avLst/>
            </a:prstGeom>
            <a:effectLst/>
          </p:spPr>
        </p:pic>
      </p:grpSp>
      <p:sp>
        <p:nvSpPr>
          <p:cNvPr id="1100" name="goodsalt.com"/>
          <p:cNvSpPr txBox="1"/>
          <p:nvPr/>
        </p:nvSpPr>
        <p:spPr>
          <a:xfrm>
            <a:off x="8416980" y="54992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The Tabernacle was placed in the center of the encampment with the tribe of Levi on the four near sides (Numbers 2)."/>
          <p:cNvSpPr txBox="1"/>
          <p:nvPr/>
        </p:nvSpPr>
        <p:spPr>
          <a:xfrm>
            <a:off x="1880900" y="7321711"/>
            <a:ext cx="9243000" cy="24326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Tabernacle was placed in the center of the encampment with the tribe of Levi on the four near sides (Numbers 2).</a:t>
            </a:r>
          </a:p>
        </p:txBody>
      </p:sp>
      <p:grpSp>
        <p:nvGrpSpPr>
          <p:cNvPr id="404" name="israelites-camped-around-tabernacle.jpg"/>
          <p:cNvGrpSpPr/>
          <p:nvPr/>
        </p:nvGrpSpPr>
        <p:grpSpPr>
          <a:xfrm>
            <a:off x="2348699" y="581803"/>
            <a:ext cx="8307402" cy="6561167"/>
            <a:chOff x="0" y="0"/>
            <a:chExt cx="8307401" cy="6561166"/>
          </a:xfrm>
        </p:grpSpPr>
        <p:pic>
          <p:nvPicPr>
            <p:cNvPr id="403" name="israelites-camped-around-tabernacle.jpg" descr="israelites-camped-around-tabernacle.jpg"/>
            <p:cNvPicPr>
              <a:picLocks noChangeAspect="1"/>
            </p:cNvPicPr>
            <p:nvPr/>
          </p:nvPicPr>
          <p:blipFill>
            <a:blip r:embed="rId2"/>
            <a:srcRect l="1513" t="3138" r="1513" b="1193"/>
            <a:stretch>
              <a:fillRect/>
            </a:stretch>
          </p:blipFill>
          <p:spPr>
            <a:xfrm>
              <a:off x="76200" y="63500"/>
              <a:ext cx="8167702" cy="6421467"/>
            </a:xfrm>
            <a:prstGeom prst="rect">
              <a:avLst/>
            </a:prstGeom>
            <a:ln>
              <a:noFill/>
            </a:ln>
            <a:effectLst/>
          </p:spPr>
        </p:pic>
        <p:pic>
          <p:nvPicPr>
            <p:cNvPr id="402" name="israelites-camped-around-tabernacle.jpg" descr="israelites-camped-around-tabernacle.jpg"/>
            <p:cNvPicPr>
              <a:picLocks/>
            </p:cNvPicPr>
            <p:nvPr/>
          </p:nvPicPr>
          <p:blipFill>
            <a:blip r:embed="rId3"/>
            <a:stretch>
              <a:fillRect/>
            </a:stretch>
          </p:blipFill>
          <p:spPr>
            <a:xfrm>
              <a:off x="-1" y="-1"/>
              <a:ext cx="8307403" cy="6561168"/>
            </a:xfrm>
            <a:prstGeom prst="rect">
              <a:avLst/>
            </a:prstGeom>
            <a:effectLst/>
          </p:spPr>
        </p:pic>
      </p:grpSp>
    </p:spTree>
  </p:cSld>
  <p:clrMapOvr>
    <a:masterClrMapping/>
  </p:clrMapOvr>
  <p:transition spd="med"/>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2" name="The candlestick built by the Temple Institute for the Third Temple, fashioned from 99 pounds of gold, is valued at $3 million, but the spiritual light that it represents is worth far more (Pr. 8:10-11)."/>
          <p:cNvSpPr txBox="1"/>
          <p:nvPr/>
        </p:nvSpPr>
        <p:spPr>
          <a:xfrm>
            <a:off x="1352033" y="6148890"/>
            <a:ext cx="10734647" cy="34539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candlestick built by the Temple Institute for the Third Temple, fashioned from 99 pounds of gold, is valued at $3 million, but the spiritual light that it represents is worth far more (Pr. 8:10-11).</a:t>
            </a:r>
          </a:p>
        </p:txBody>
      </p:sp>
      <p:grpSp>
        <p:nvGrpSpPr>
          <p:cNvPr id="1105" name="DSC_6501.jpeg"/>
          <p:cNvGrpSpPr/>
          <p:nvPr/>
        </p:nvGrpSpPr>
        <p:grpSpPr>
          <a:xfrm>
            <a:off x="2626154" y="511625"/>
            <a:ext cx="7752492" cy="5340796"/>
            <a:chOff x="0" y="0"/>
            <a:chExt cx="7752491" cy="5340794"/>
          </a:xfrm>
        </p:grpSpPr>
        <p:pic>
          <p:nvPicPr>
            <p:cNvPr id="1104" name="DSC_6501.jpeg" descr="DSC_6501.jpeg"/>
            <p:cNvPicPr>
              <a:picLocks noChangeAspect="1"/>
            </p:cNvPicPr>
            <p:nvPr/>
          </p:nvPicPr>
          <p:blipFill>
            <a:blip r:embed="rId2"/>
            <a:srcRect l="22442" t="32042" r="27531" b="16689"/>
            <a:stretch>
              <a:fillRect/>
            </a:stretch>
          </p:blipFill>
          <p:spPr>
            <a:xfrm>
              <a:off x="76200" y="63500"/>
              <a:ext cx="7612792" cy="5201095"/>
            </a:xfrm>
            <a:prstGeom prst="rect">
              <a:avLst/>
            </a:prstGeom>
            <a:ln>
              <a:noFill/>
            </a:ln>
            <a:effectLst/>
          </p:spPr>
        </p:pic>
        <p:pic>
          <p:nvPicPr>
            <p:cNvPr id="1103" name="DSC_6501.jpeg" descr="DSC_6501.jpeg"/>
            <p:cNvPicPr>
              <a:picLocks/>
            </p:cNvPicPr>
            <p:nvPr/>
          </p:nvPicPr>
          <p:blipFill>
            <a:blip r:embed="rId3"/>
            <a:stretch>
              <a:fillRect/>
            </a:stretch>
          </p:blipFill>
          <p:spPr>
            <a:xfrm>
              <a:off x="0" y="-1"/>
              <a:ext cx="7752492" cy="5340796"/>
            </a:xfrm>
            <a:prstGeom prst="rect">
              <a:avLst/>
            </a:prstGeom>
            <a:effectLst/>
          </p:spPr>
        </p:pic>
      </p:grpSp>
    </p:spTree>
  </p:cSld>
  <p:clrMapOvr>
    <a:masterClrMapping/>
  </p:clrMapOvr>
  <p:transition spd="med"/>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I recall how I stumbled through this world in darkness before I was converted, and how unspeakably wonderful it is to have the light of life."/>
          <p:cNvSpPr txBox="1"/>
          <p:nvPr/>
        </p:nvSpPr>
        <p:spPr>
          <a:xfrm>
            <a:off x="1352033" y="6148890"/>
            <a:ext cx="10734647" cy="34539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 recall how I stumbled through this world in darkness before I was converted, and how unspeakably wonderful it is to have the light of life.</a:t>
            </a:r>
          </a:p>
        </p:txBody>
      </p:sp>
      <p:grpSp>
        <p:nvGrpSpPr>
          <p:cNvPr id="1110" name="DSC_6501.jpeg"/>
          <p:cNvGrpSpPr/>
          <p:nvPr/>
        </p:nvGrpSpPr>
        <p:grpSpPr>
          <a:xfrm>
            <a:off x="2626154" y="511625"/>
            <a:ext cx="7752492" cy="5340796"/>
            <a:chOff x="0" y="0"/>
            <a:chExt cx="7752491" cy="5340794"/>
          </a:xfrm>
        </p:grpSpPr>
        <p:pic>
          <p:nvPicPr>
            <p:cNvPr id="1109" name="DSC_6501.jpeg" descr="DSC_6501.jpeg"/>
            <p:cNvPicPr>
              <a:picLocks noChangeAspect="1"/>
            </p:cNvPicPr>
            <p:nvPr/>
          </p:nvPicPr>
          <p:blipFill>
            <a:blip r:embed="rId2"/>
            <a:srcRect l="22442" t="32042" r="27531" b="16689"/>
            <a:stretch>
              <a:fillRect/>
            </a:stretch>
          </p:blipFill>
          <p:spPr>
            <a:xfrm>
              <a:off x="76200" y="63500"/>
              <a:ext cx="7612792" cy="5201095"/>
            </a:xfrm>
            <a:prstGeom prst="rect">
              <a:avLst/>
            </a:prstGeom>
            <a:ln>
              <a:noFill/>
            </a:ln>
            <a:effectLst/>
          </p:spPr>
        </p:pic>
        <p:pic>
          <p:nvPicPr>
            <p:cNvPr id="1108" name="DSC_6501.jpeg" descr="DSC_6501.jpeg"/>
            <p:cNvPicPr>
              <a:picLocks/>
            </p:cNvPicPr>
            <p:nvPr/>
          </p:nvPicPr>
          <p:blipFill>
            <a:blip r:embed="rId3"/>
            <a:stretch>
              <a:fillRect/>
            </a:stretch>
          </p:blipFill>
          <p:spPr>
            <a:xfrm>
              <a:off x="0" y="-1"/>
              <a:ext cx="7752492" cy="5340796"/>
            </a:xfrm>
            <a:prstGeom prst="rect">
              <a:avLst/>
            </a:prstGeom>
            <a:effectLst/>
          </p:spPr>
        </p:pic>
      </p:grpSp>
    </p:spTree>
  </p:cSld>
  <p:clrMapOvr>
    <a:masterClrMapping/>
  </p:clrMapOvr>
  <p:transition spd="med"/>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2" name="The seven lamps depict perfection of light. Christ is perfect light (Col. 2:3) and the Scriptures are perfect light (2 Ti. 3:16-17)."/>
          <p:cNvSpPr txBox="1"/>
          <p:nvPr/>
        </p:nvSpPr>
        <p:spPr>
          <a:xfrm>
            <a:off x="1528114" y="6338439"/>
            <a:ext cx="9948572" cy="2750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a:t>
            </a:r>
            <a:r>
              <a:rPr>
                <a:solidFill>
                  <a:srgbClr val="FFFFFF"/>
                </a:solidFill>
              </a:rPr>
              <a:t>seven lamps</a:t>
            </a:r>
            <a:r>
              <a:t> depict perfection of light. Christ is perfect light (Col. 2:3) and the Scriptures are perfect light (2 Ti. 3:16-17).</a:t>
            </a:r>
          </a:p>
        </p:txBody>
      </p:sp>
      <p:grpSp>
        <p:nvGrpSpPr>
          <p:cNvPr id="1115" name="25-Israel - Tabernacle Menorah.jpeg"/>
          <p:cNvGrpSpPr/>
          <p:nvPr/>
        </p:nvGrpSpPr>
        <p:grpSpPr>
          <a:xfrm>
            <a:off x="1694483" y="600360"/>
            <a:ext cx="9615833" cy="5498639"/>
            <a:chOff x="0" y="0"/>
            <a:chExt cx="9615832" cy="5498637"/>
          </a:xfrm>
        </p:grpSpPr>
        <p:pic>
          <p:nvPicPr>
            <p:cNvPr id="1114" name="25-Israel - Tabernacle Menorah.jpeg" descr="25-Israel - Tabernacle Menorah.jpeg"/>
            <p:cNvPicPr>
              <a:picLocks noChangeAspect="1"/>
            </p:cNvPicPr>
            <p:nvPr/>
          </p:nvPicPr>
          <p:blipFill>
            <a:blip r:embed="rId2"/>
            <a:srcRect t="13461" b="11135"/>
            <a:stretch>
              <a:fillRect/>
            </a:stretch>
          </p:blipFill>
          <p:spPr>
            <a:xfrm>
              <a:off x="76200" y="63500"/>
              <a:ext cx="9476133" cy="5358938"/>
            </a:xfrm>
            <a:prstGeom prst="rect">
              <a:avLst/>
            </a:prstGeom>
            <a:ln>
              <a:noFill/>
            </a:ln>
            <a:effectLst/>
          </p:spPr>
        </p:pic>
        <p:pic>
          <p:nvPicPr>
            <p:cNvPr id="1113" name="25-Israel - Tabernacle Menorah.jpeg" descr="25-Israel - Tabernacle Menorah.jpeg"/>
            <p:cNvPicPr>
              <a:picLocks/>
            </p:cNvPicPr>
            <p:nvPr/>
          </p:nvPicPr>
          <p:blipFill>
            <a:blip r:embed="rId3"/>
            <a:stretch>
              <a:fillRect/>
            </a:stretch>
          </p:blipFill>
          <p:spPr>
            <a:xfrm>
              <a:off x="-1" y="-1"/>
              <a:ext cx="9615834" cy="5498639"/>
            </a:xfrm>
            <a:prstGeom prst="rect">
              <a:avLst/>
            </a:prstGeom>
            <a:effectLst/>
          </p:spPr>
        </p:pic>
      </p:grpSp>
      <p:sp>
        <p:nvSpPr>
          <p:cNvPr id="1116" name="goodsalt.com"/>
          <p:cNvSpPr txBox="1"/>
          <p:nvPr/>
        </p:nvSpPr>
        <p:spPr>
          <a:xfrm>
            <a:off x="8493180" y="54992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8" name="The pure olive oil that fueled the lamps (Ex. 27:20-21) represents the Holy Spirit. The believer is indwelt with the Holy Spirit at salvation (Eph. 1:13). The Holy Spirit is the “unction” or anointing and the divine Teacher (1 Jo. 2:20, 27)."/>
          <p:cNvSpPr txBox="1"/>
          <p:nvPr/>
        </p:nvSpPr>
        <p:spPr>
          <a:xfrm>
            <a:off x="1410350" y="6213405"/>
            <a:ext cx="10184100" cy="28452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The </a:t>
            </a:r>
            <a:r>
              <a:rPr>
                <a:solidFill>
                  <a:srgbClr val="FFFFFF"/>
                </a:solidFill>
              </a:rPr>
              <a:t>pure olive oil</a:t>
            </a:r>
            <a:r>
              <a:t> that fueled the lamps (Ex. 27:20-21) represents the Holy Spirit. The believer is indwelt with the Holy Spirit at salvation (Eph. 1:13). The Holy Spirit is the “unction” or anointing and the divine Teacher (1 Jo. 2:20, 27). </a:t>
            </a:r>
          </a:p>
        </p:txBody>
      </p:sp>
      <p:grpSp>
        <p:nvGrpSpPr>
          <p:cNvPr id="1121" name="25-Israel - Tabernacle Menorah.jpeg"/>
          <p:cNvGrpSpPr/>
          <p:nvPr/>
        </p:nvGrpSpPr>
        <p:grpSpPr>
          <a:xfrm>
            <a:off x="1694483" y="600360"/>
            <a:ext cx="9615833" cy="5498639"/>
            <a:chOff x="0" y="0"/>
            <a:chExt cx="9615832" cy="5498637"/>
          </a:xfrm>
        </p:grpSpPr>
        <p:pic>
          <p:nvPicPr>
            <p:cNvPr id="1120" name="25-Israel - Tabernacle Menorah.jpeg" descr="25-Israel - Tabernacle Menorah.jpeg"/>
            <p:cNvPicPr>
              <a:picLocks noChangeAspect="1"/>
            </p:cNvPicPr>
            <p:nvPr/>
          </p:nvPicPr>
          <p:blipFill>
            <a:blip r:embed="rId2"/>
            <a:srcRect t="13461" b="11135"/>
            <a:stretch>
              <a:fillRect/>
            </a:stretch>
          </p:blipFill>
          <p:spPr>
            <a:xfrm>
              <a:off x="76200" y="63500"/>
              <a:ext cx="9476133" cy="5358938"/>
            </a:xfrm>
            <a:prstGeom prst="rect">
              <a:avLst/>
            </a:prstGeom>
            <a:ln>
              <a:noFill/>
            </a:ln>
            <a:effectLst/>
          </p:spPr>
        </p:pic>
        <p:pic>
          <p:nvPicPr>
            <p:cNvPr id="1119" name="25-Israel - Tabernacle Menorah.jpeg" descr="25-Israel - Tabernacle Menorah.jpeg"/>
            <p:cNvPicPr>
              <a:picLocks/>
            </p:cNvPicPr>
            <p:nvPr/>
          </p:nvPicPr>
          <p:blipFill>
            <a:blip r:embed="rId3"/>
            <a:stretch>
              <a:fillRect/>
            </a:stretch>
          </p:blipFill>
          <p:spPr>
            <a:xfrm>
              <a:off x="-1" y="-1"/>
              <a:ext cx="9615834" cy="5498639"/>
            </a:xfrm>
            <a:prstGeom prst="rect">
              <a:avLst/>
            </a:prstGeom>
            <a:effectLst/>
          </p:spPr>
        </p:pic>
      </p:grpSp>
      <p:sp>
        <p:nvSpPr>
          <p:cNvPr id="1122" name="goodsalt.com"/>
          <p:cNvSpPr txBox="1"/>
          <p:nvPr/>
        </p:nvSpPr>
        <p:spPr>
          <a:xfrm>
            <a:off x="8493180" y="54992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4" name="“But the anointing which ye have received of him abideth in you, and ye need not that any man teach you: but as the same anointing teacheth you of all things, and is truth, and is no lie, and even as it hath taught you, ye shall abide in him” (1 Jo. 2:27"/>
          <p:cNvSpPr txBox="1"/>
          <p:nvPr/>
        </p:nvSpPr>
        <p:spPr>
          <a:xfrm>
            <a:off x="1410350" y="6213405"/>
            <a:ext cx="10184100" cy="28452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60831">
              <a:lnSpc>
                <a:spcPct val="110000"/>
              </a:lnSpc>
              <a:defRPr sz="3264" cap="none">
                <a:solidFill>
                  <a:srgbClr val="FFFFFF"/>
                </a:solidFill>
              </a:defRPr>
            </a:lvl1pPr>
          </a:lstStyle>
          <a:p>
            <a:r>
              <a:t>“But the anointing which ye have received of him abideth in you, and ye need not that any man teach you: but as the same anointing teacheth you of all things, and is truth, and is no lie, and even as it hath taught you, ye shall abide in him” (1 Jo. 2:27).</a:t>
            </a:r>
          </a:p>
        </p:txBody>
      </p:sp>
      <p:grpSp>
        <p:nvGrpSpPr>
          <p:cNvPr id="1127" name="25-Israel - Tabernacle Menorah.jpeg"/>
          <p:cNvGrpSpPr/>
          <p:nvPr/>
        </p:nvGrpSpPr>
        <p:grpSpPr>
          <a:xfrm>
            <a:off x="1694483" y="600360"/>
            <a:ext cx="9615833" cy="5498639"/>
            <a:chOff x="0" y="0"/>
            <a:chExt cx="9615832" cy="5498637"/>
          </a:xfrm>
        </p:grpSpPr>
        <p:pic>
          <p:nvPicPr>
            <p:cNvPr id="1126" name="25-Israel - Tabernacle Menorah.jpeg" descr="25-Israel - Tabernacle Menorah.jpeg"/>
            <p:cNvPicPr>
              <a:picLocks noChangeAspect="1"/>
            </p:cNvPicPr>
            <p:nvPr/>
          </p:nvPicPr>
          <p:blipFill>
            <a:blip r:embed="rId2"/>
            <a:srcRect t="13461" b="11135"/>
            <a:stretch>
              <a:fillRect/>
            </a:stretch>
          </p:blipFill>
          <p:spPr>
            <a:xfrm>
              <a:off x="76200" y="63500"/>
              <a:ext cx="9476133" cy="5358938"/>
            </a:xfrm>
            <a:prstGeom prst="rect">
              <a:avLst/>
            </a:prstGeom>
            <a:ln>
              <a:noFill/>
            </a:ln>
            <a:effectLst/>
          </p:spPr>
        </p:pic>
        <p:pic>
          <p:nvPicPr>
            <p:cNvPr id="1125" name="25-Israel - Tabernacle Menorah.jpeg" descr="25-Israel - Tabernacle Menorah.jpeg"/>
            <p:cNvPicPr>
              <a:picLocks/>
            </p:cNvPicPr>
            <p:nvPr/>
          </p:nvPicPr>
          <p:blipFill>
            <a:blip r:embed="rId3"/>
            <a:stretch>
              <a:fillRect/>
            </a:stretch>
          </p:blipFill>
          <p:spPr>
            <a:xfrm>
              <a:off x="-1" y="-1"/>
              <a:ext cx="9615834" cy="5498639"/>
            </a:xfrm>
            <a:prstGeom prst="rect">
              <a:avLst/>
            </a:prstGeom>
            <a:effectLst/>
          </p:spPr>
        </p:pic>
      </p:grpSp>
      <p:sp>
        <p:nvSpPr>
          <p:cNvPr id="1128" name="goodsalt.com"/>
          <p:cNvSpPr txBox="1"/>
          <p:nvPr/>
        </p:nvSpPr>
        <p:spPr>
          <a:xfrm>
            <a:off x="8493180" y="54992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 name="The presence of the candlestick inside the holy place reminds us that the unbeliever does not have the light of life. He is spiritually blind (1 Co. 2:14; 2 Co. 4:3-4)."/>
          <p:cNvSpPr txBox="1"/>
          <p:nvPr/>
        </p:nvSpPr>
        <p:spPr>
          <a:xfrm>
            <a:off x="1308682" y="6112598"/>
            <a:ext cx="10387436" cy="275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presence of the candlestick inside the holy place reminds us that the unbeliever does not have the light of life. He is spiritually blind (1 Co. 2:14; 2 Co. 4:3-4).</a:t>
            </a:r>
          </a:p>
        </p:txBody>
      </p:sp>
      <p:grpSp>
        <p:nvGrpSpPr>
          <p:cNvPr id="1133" name="tabernacle cut away view.jpg"/>
          <p:cNvGrpSpPr/>
          <p:nvPr/>
        </p:nvGrpSpPr>
        <p:grpSpPr>
          <a:xfrm>
            <a:off x="2100699" y="457719"/>
            <a:ext cx="8803402" cy="5393780"/>
            <a:chOff x="0" y="0"/>
            <a:chExt cx="8803401" cy="5393779"/>
          </a:xfrm>
        </p:grpSpPr>
        <p:pic>
          <p:nvPicPr>
            <p:cNvPr id="1132" name="tabernacle cut away view.jpg" descr="tabernacle cut away view.jpg"/>
            <p:cNvPicPr>
              <a:picLocks noChangeAspect="1"/>
            </p:cNvPicPr>
            <p:nvPr/>
          </p:nvPicPr>
          <p:blipFill>
            <a:blip r:embed="rId2"/>
            <a:srcRect l="14440" t="20592" r="24389" b="29945"/>
            <a:stretch>
              <a:fillRect/>
            </a:stretch>
          </p:blipFill>
          <p:spPr>
            <a:xfrm>
              <a:off x="76200" y="63500"/>
              <a:ext cx="8663702" cy="5254080"/>
            </a:xfrm>
            <a:prstGeom prst="rect">
              <a:avLst/>
            </a:prstGeom>
            <a:ln>
              <a:noFill/>
            </a:ln>
            <a:effectLst/>
          </p:spPr>
        </p:pic>
        <p:pic>
          <p:nvPicPr>
            <p:cNvPr id="1131" name="tabernacle cut away view.jpg" descr="tabernacle cut away view.jpg"/>
            <p:cNvPicPr>
              <a:picLocks/>
            </p:cNvPicPr>
            <p:nvPr/>
          </p:nvPicPr>
          <p:blipFill>
            <a:blip r:embed="rId3"/>
            <a:stretch>
              <a:fillRect/>
            </a:stretch>
          </p:blipFill>
          <p:spPr>
            <a:xfrm>
              <a:off x="-1" y="-1"/>
              <a:ext cx="8803403" cy="5393781"/>
            </a:xfrm>
            <a:prstGeom prst="rect">
              <a:avLst/>
            </a:prstGeom>
            <a:effectLst/>
          </p:spPr>
        </p:pic>
      </p:grpSp>
      <p:sp>
        <p:nvSpPr>
          <p:cNvPr id="1134" name="goodsalt.com"/>
          <p:cNvSpPr txBox="1"/>
          <p:nvPr/>
        </p:nvSpPr>
        <p:spPr>
          <a:xfrm>
            <a:off x="1762180" y="52706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 name="The individual must enter the one Door and be saved by blood of Christ before he can enter into God’s supernatural light."/>
          <p:cNvSpPr txBox="1"/>
          <p:nvPr/>
        </p:nvSpPr>
        <p:spPr>
          <a:xfrm>
            <a:off x="1083080" y="6760465"/>
            <a:ext cx="10838640" cy="2672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individual must enter the one Door and be saved by blood of Christ before he can enter into God’s supernatural light. </a:t>
            </a:r>
          </a:p>
        </p:txBody>
      </p:sp>
      <p:grpSp>
        <p:nvGrpSpPr>
          <p:cNvPr id="1139" name="21-Israel - Tabernacle Overview.jpeg"/>
          <p:cNvGrpSpPr/>
          <p:nvPr/>
        </p:nvGrpSpPr>
        <p:grpSpPr>
          <a:xfrm>
            <a:off x="1388189" y="534029"/>
            <a:ext cx="10228421" cy="6033055"/>
            <a:chOff x="0" y="0"/>
            <a:chExt cx="10228419" cy="6033053"/>
          </a:xfrm>
        </p:grpSpPr>
        <p:pic>
          <p:nvPicPr>
            <p:cNvPr id="1138" name="21-Israel - Tabernacle Overview.jpeg" descr="21-Israel - Tabernacle Overview.jpeg"/>
            <p:cNvPicPr>
              <a:picLocks noChangeAspect="1"/>
            </p:cNvPicPr>
            <p:nvPr/>
          </p:nvPicPr>
          <p:blipFill>
            <a:blip r:embed="rId2"/>
            <a:srcRect t="2682" b="14239"/>
            <a:stretch>
              <a:fillRect/>
            </a:stretch>
          </p:blipFill>
          <p:spPr>
            <a:xfrm>
              <a:off x="76200" y="63500"/>
              <a:ext cx="10088720" cy="5893354"/>
            </a:xfrm>
            <a:prstGeom prst="rect">
              <a:avLst/>
            </a:prstGeom>
            <a:ln>
              <a:noFill/>
            </a:ln>
            <a:effectLst/>
          </p:spPr>
        </p:pic>
        <p:pic>
          <p:nvPicPr>
            <p:cNvPr id="1137" name="21-Israel - Tabernacle Overview.jpeg" descr="21-Israel - Tabernacle Overview.jpeg"/>
            <p:cNvPicPr>
              <a:picLocks/>
            </p:cNvPicPr>
            <p:nvPr/>
          </p:nvPicPr>
          <p:blipFill>
            <a:blip r:embed="rId3"/>
            <a:stretch>
              <a:fillRect/>
            </a:stretch>
          </p:blipFill>
          <p:spPr>
            <a:xfrm>
              <a:off x="-1" y="-1"/>
              <a:ext cx="10228421" cy="6033055"/>
            </a:xfrm>
            <a:prstGeom prst="rect">
              <a:avLst/>
            </a:prstGeom>
            <a:effectLst/>
          </p:spPr>
        </p:pic>
      </p:grpSp>
      <p:sp>
        <p:nvSpPr>
          <p:cNvPr id="1140" name="wayoflife.org"/>
          <p:cNvSpPr txBox="1"/>
          <p:nvPr/>
        </p:nvSpPr>
        <p:spPr>
          <a:xfrm>
            <a:off x="1460507" y="5907149"/>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 name="Though I grew up in church and made a profession of faith and was baptized at about age 11, I didn’t understand the Bible until I was converted at age 23."/>
          <p:cNvSpPr txBox="1"/>
          <p:nvPr/>
        </p:nvSpPr>
        <p:spPr>
          <a:xfrm>
            <a:off x="1021118" y="6624999"/>
            <a:ext cx="10962564" cy="2672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Though I grew up in church and made a profession of faith and was baptized at about age 11, I didn’t understand the Bible until I was converted at age 23.</a:t>
            </a:r>
          </a:p>
        </p:txBody>
      </p:sp>
      <p:grpSp>
        <p:nvGrpSpPr>
          <p:cNvPr id="1145" name="21-Israel - Tabernacle Overview.jpeg"/>
          <p:cNvGrpSpPr/>
          <p:nvPr/>
        </p:nvGrpSpPr>
        <p:grpSpPr>
          <a:xfrm>
            <a:off x="1388189" y="356229"/>
            <a:ext cx="10228421" cy="6033055"/>
            <a:chOff x="0" y="0"/>
            <a:chExt cx="10228419" cy="6033053"/>
          </a:xfrm>
        </p:grpSpPr>
        <p:pic>
          <p:nvPicPr>
            <p:cNvPr id="1144" name="21-Israel - Tabernacle Overview.jpeg" descr="21-Israel - Tabernacle Overview.jpeg"/>
            <p:cNvPicPr>
              <a:picLocks noChangeAspect="1"/>
            </p:cNvPicPr>
            <p:nvPr/>
          </p:nvPicPr>
          <p:blipFill>
            <a:blip r:embed="rId2"/>
            <a:srcRect t="2682" b="14239"/>
            <a:stretch>
              <a:fillRect/>
            </a:stretch>
          </p:blipFill>
          <p:spPr>
            <a:xfrm>
              <a:off x="76200" y="63500"/>
              <a:ext cx="10088720" cy="5893354"/>
            </a:xfrm>
            <a:prstGeom prst="rect">
              <a:avLst/>
            </a:prstGeom>
            <a:ln>
              <a:noFill/>
            </a:ln>
            <a:effectLst/>
          </p:spPr>
        </p:pic>
        <p:pic>
          <p:nvPicPr>
            <p:cNvPr id="1143" name="21-Israel - Tabernacle Overview.jpeg" descr="21-Israel - Tabernacle Overview.jpeg"/>
            <p:cNvPicPr>
              <a:picLocks/>
            </p:cNvPicPr>
            <p:nvPr/>
          </p:nvPicPr>
          <p:blipFill>
            <a:blip r:embed="rId3"/>
            <a:stretch>
              <a:fillRect/>
            </a:stretch>
          </p:blipFill>
          <p:spPr>
            <a:xfrm>
              <a:off x="-1" y="-1"/>
              <a:ext cx="10228421" cy="6033055"/>
            </a:xfrm>
            <a:prstGeom prst="rect">
              <a:avLst/>
            </a:prstGeom>
            <a:effectLst/>
          </p:spPr>
        </p:pic>
      </p:grpSp>
      <p:sp>
        <p:nvSpPr>
          <p:cNvPr id="1146" name="wayoflife.org"/>
          <p:cNvSpPr txBox="1"/>
          <p:nvPr/>
        </p:nvSpPr>
        <p:spPr>
          <a:xfrm>
            <a:off x="1284479" y="5831540"/>
            <a:ext cx="2507011" cy="7064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wayoflife.org</a:t>
            </a:r>
          </a:p>
        </p:txBody>
      </p:sp>
    </p:spTree>
  </p:cSld>
  <p:clrMapOvr>
    <a:masterClrMapping/>
  </p:clrMapOvr>
  <p:transition spd="med"/>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 name="The shewbread pictures the believer’s communion with Christ by the Spirit in the Word (Joh. 6:35, 57-58)."/>
          <p:cNvSpPr txBox="1"/>
          <p:nvPr/>
        </p:nvSpPr>
        <p:spPr>
          <a:xfrm>
            <a:off x="1526201" y="7528901"/>
            <a:ext cx="9952398" cy="1899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shewbread pictures the believer’s communion with Christ by the Spirit in the Word (Joh. 6:35, 57-58). </a:t>
            </a:r>
          </a:p>
        </p:txBody>
      </p:sp>
      <p:grpSp>
        <p:nvGrpSpPr>
          <p:cNvPr id="1151" name="24-Israel - Tabernacle Table of Shewbread.jpeg"/>
          <p:cNvGrpSpPr/>
          <p:nvPr/>
        </p:nvGrpSpPr>
        <p:grpSpPr>
          <a:xfrm>
            <a:off x="1388190" y="534029"/>
            <a:ext cx="10228420" cy="6852872"/>
            <a:chOff x="0" y="0"/>
            <a:chExt cx="10228419" cy="6852870"/>
          </a:xfrm>
        </p:grpSpPr>
        <p:pic>
          <p:nvPicPr>
            <p:cNvPr id="1150" name="24-Israel - Tabernacle Table of Shewbread.jpeg" descr="24-Israel - Tabernacle Table of Shewbread.jpeg"/>
            <p:cNvPicPr>
              <a:picLocks noChangeAspect="1"/>
            </p:cNvPicPr>
            <p:nvPr/>
          </p:nvPicPr>
          <p:blipFill>
            <a:blip r:embed="rId2"/>
            <a:srcRect t="48" b="48"/>
            <a:stretch>
              <a:fillRect/>
            </a:stretch>
          </p:blipFill>
          <p:spPr>
            <a:xfrm>
              <a:off x="76200" y="63500"/>
              <a:ext cx="10088720" cy="6713171"/>
            </a:xfrm>
            <a:prstGeom prst="rect">
              <a:avLst/>
            </a:prstGeom>
            <a:ln>
              <a:noFill/>
            </a:ln>
            <a:effectLst/>
          </p:spPr>
        </p:pic>
        <p:pic>
          <p:nvPicPr>
            <p:cNvPr id="1149" name="24-Israel - Tabernacle Table of Shewbread.jpeg" descr="24-Israel - Tabernacle Table of Shewbread.jpeg"/>
            <p:cNvPicPr>
              <a:picLocks/>
            </p:cNvPicPr>
            <p:nvPr/>
          </p:nvPicPr>
          <p:blipFill>
            <a:blip r:embed="rId3"/>
            <a:stretch>
              <a:fillRect/>
            </a:stretch>
          </p:blipFill>
          <p:spPr>
            <a:xfrm>
              <a:off x="-1" y="-1"/>
              <a:ext cx="10228421" cy="6852872"/>
            </a:xfrm>
            <a:prstGeom prst="rect">
              <a:avLst/>
            </a:prstGeom>
            <a:effectLst/>
          </p:spPr>
        </p:pic>
      </p:grpSp>
      <p:sp>
        <p:nvSpPr>
          <p:cNvPr id="1152" name="goodsalt.com"/>
          <p:cNvSpPr txBox="1"/>
          <p:nvPr/>
        </p:nvSpPr>
        <p:spPr>
          <a:xfrm>
            <a:off x="1101780" y="6769251"/>
            <a:ext cx="3270271"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 name="In Christ we are fed, sustained, strengthened, invigorated, satisfied. By Christ we live and grow."/>
          <p:cNvSpPr txBox="1"/>
          <p:nvPr/>
        </p:nvSpPr>
        <p:spPr>
          <a:xfrm>
            <a:off x="2035758" y="7495544"/>
            <a:ext cx="9304362" cy="1888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In Christ we are fed, sustained, strengthened, invigorated, satisfied. By Christ we live and grow. </a:t>
            </a:r>
          </a:p>
        </p:txBody>
      </p:sp>
      <p:grpSp>
        <p:nvGrpSpPr>
          <p:cNvPr id="1157" name="24-Israel - Tabernacle Table of Shewbread.jpeg"/>
          <p:cNvGrpSpPr/>
          <p:nvPr/>
        </p:nvGrpSpPr>
        <p:grpSpPr>
          <a:xfrm>
            <a:off x="1388190" y="534029"/>
            <a:ext cx="10228420" cy="6852872"/>
            <a:chOff x="0" y="0"/>
            <a:chExt cx="10228419" cy="6852870"/>
          </a:xfrm>
        </p:grpSpPr>
        <p:pic>
          <p:nvPicPr>
            <p:cNvPr id="1156" name="24-Israel - Tabernacle Table of Shewbread.jpeg" descr="24-Israel - Tabernacle Table of Shewbread.jpeg"/>
            <p:cNvPicPr>
              <a:picLocks noChangeAspect="1"/>
            </p:cNvPicPr>
            <p:nvPr/>
          </p:nvPicPr>
          <p:blipFill>
            <a:blip r:embed="rId2"/>
            <a:srcRect t="48" b="48"/>
            <a:stretch>
              <a:fillRect/>
            </a:stretch>
          </p:blipFill>
          <p:spPr>
            <a:xfrm>
              <a:off x="76200" y="63500"/>
              <a:ext cx="10088720" cy="6713171"/>
            </a:xfrm>
            <a:prstGeom prst="rect">
              <a:avLst/>
            </a:prstGeom>
            <a:ln>
              <a:noFill/>
            </a:ln>
            <a:effectLst/>
          </p:spPr>
        </p:pic>
        <p:pic>
          <p:nvPicPr>
            <p:cNvPr id="1155" name="24-Israel - Tabernacle Table of Shewbread.jpeg" descr="24-Israel - Tabernacle Table of Shewbread.jpeg"/>
            <p:cNvPicPr>
              <a:picLocks/>
            </p:cNvPicPr>
            <p:nvPr/>
          </p:nvPicPr>
          <p:blipFill>
            <a:blip r:embed="rId3"/>
            <a:stretch>
              <a:fillRect/>
            </a:stretch>
          </p:blipFill>
          <p:spPr>
            <a:xfrm>
              <a:off x="-1" y="-1"/>
              <a:ext cx="10228421" cy="6852872"/>
            </a:xfrm>
            <a:prstGeom prst="rect">
              <a:avLst/>
            </a:prstGeom>
            <a:effectLst/>
          </p:spPr>
        </p:pic>
      </p:grpSp>
      <p:sp>
        <p:nvSpPr>
          <p:cNvPr id="1158" name="goodsalt.com"/>
          <p:cNvSpPr txBox="1"/>
          <p:nvPr/>
        </p:nvSpPr>
        <p:spPr>
          <a:xfrm>
            <a:off x="1158169" y="6693238"/>
            <a:ext cx="2706450"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 goodsalt.com</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Gad, Simeon, Reuben on the south"/>
          <p:cNvSpPr txBox="1"/>
          <p:nvPr/>
        </p:nvSpPr>
        <p:spPr>
          <a:xfrm>
            <a:off x="1202383" y="8267990"/>
            <a:ext cx="10600034" cy="13161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Gad, Simeon, Reuben on the south</a:t>
            </a:r>
          </a:p>
        </p:txBody>
      </p:sp>
      <p:sp>
        <p:nvSpPr>
          <p:cNvPr id="407" name="Judah Issachar Zebulon on the east"/>
          <p:cNvSpPr txBox="1"/>
          <p:nvPr/>
        </p:nvSpPr>
        <p:spPr>
          <a:xfrm>
            <a:off x="10667628" y="3777475"/>
            <a:ext cx="2045780" cy="40651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Judah Issachar Zebulon on the east</a:t>
            </a:r>
          </a:p>
        </p:txBody>
      </p:sp>
      <p:sp>
        <p:nvSpPr>
          <p:cNvPr id="408" name="Ephraim…"/>
          <p:cNvSpPr txBox="1"/>
          <p:nvPr/>
        </p:nvSpPr>
        <p:spPr>
          <a:xfrm>
            <a:off x="291392" y="3769279"/>
            <a:ext cx="2141069" cy="32653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43305">
              <a:lnSpc>
                <a:spcPct val="110000"/>
              </a:lnSpc>
              <a:defRPr sz="3162" cap="none">
                <a:solidFill>
                  <a:srgbClr val="94E3FE"/>
                </a:solidFill>
              </a:defRPr>
            </a:pPr>
            <a:r>
              <a:t>Ephraim</a:t>
            </a:r>
          </a:p>
          <a:p>
            <a:pPr defTabSz="543305">
              <a:lnSpc>
                <a:spcPct val="110000"/>
              </a:lnSpc>
              <a:defRPr sz="3162" cap="none">
                <a:solidFill>
                  <a:srgbClr val="94E3FE"/>
                </a:solidFill>
              </a:defRPr>
            </a:pPr>
            <a:r>
              <a:t>Manasseh Benjamin on the west</a:t>
            </a:r>
          </a:p>
        </p:txBody>
      </p:sp>
      <p:sp>
        <p:nvSpPr>
          <p:cNvPr id="409" name="Dan, Asher, Naphtali on the north"/>
          <p:cNvSpPr txBox="1"/>
          <p:nvPr/>
        </p:nvSpPr>
        <p:spPr>
          <a:xfrm>
            <a:off x="2712122" y="413686"/>
            <a:ext cx="7580556" cy="21435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endParaRPr/>
          </a:p>
          <a:p>
            <a:pPr>
              <a:lnSpc>
                <a:spcPct val="110000"/>
              </a:lnSpc>
              <a:defRPr sz="3400" cap="none">
                <a:solidFill>
                  <a:srgbClr val="94E3FE"/>
                </a:solidFill>
              </a:defRPr>
            </a:pPr>
            <a:r>
              <a:t>Dan, Asher, Naphtali on the north</a:t>
            </a:r>
          </a:p>
        </p:txBody>
      </p:sp>
      <p:grpSp>
        <p:nvGrpSpPr>
          <p:cNvPr id="412" name="israelites-camped-around-tabernacle.jpg"/>
          <p:cNvGrpSpPr/>
          <p:nvPr/>
        </p:nvGrpSpPr>
        <p:grpSpPr>
          <a:xfrm>
            <a:off x="2443988" y="1581844"/>
            <a:ext cx="8212113" cy="6602612"/>
            <a:chOff x="0" y="0"/>
            <a:chExt cx="8212111" cy="6602611"/>
          </a:xfrm>
        </p:grpSpPr>
        <p:pic>
          <p:nvPicPr>
            <p:cNvPr id="411" name="israelites-camped-around-tabernacle.jpg" descr="israelites-camped-around-tabernacle.jpg"/>
            <p:cNvPicPr>
              <a:picLocks noChangeAspect="1"/>
            </p:cNvPicPr>
            <p:nvPr/>
          </p:nvPicPr>
          <p:blipFill>
            <a:blip r:embed="rId2"/>
            <a:srcRect l="1513" t="1384" r="1513" b="1193"/>
            <a:stretch>
              <a:fillRect/>
            </a:stretch>
          </p:blipFill>
          <p:spPr>
            <a:xfrm>
              <a:off x="76200" y="63500"/>
              <a:ext cx="8072412" cy="6462913"/>
            </a:xfrm>
            <a:prstGeom prst="rect">
              <a:avLst/>
            </a:prstGeom>
            <a:ln>
              <a:noFill/>
            </a:ln>
            <a:effectLst/>
          </p:spPr>
        </p:pic>
        <p:pic>
          <p:nvPicPr>
            <p:cNvPr id="410" name="israelites-camped-around-tabernacle.jpg" descr="israelites-camped-around-tabernacle.jpg"/>
            <p:cNvPicPr>
              <a:picLocks/>
            </p:cNvPicPr>
            <p:nvPr/>
          </p:nvPicPr>
          <p:blipFill>
            <a:blip r:embed="rId3"/>
            <a:stretch>
              <a:fillRect/>
            </a:stretch>
          </p:blipFill>
          <p:spPr>
            <a:xfrm>
              <a:off x="0" y="0"/>
              <a:ext cx="8212112" cy="6602612"/>
            </a:xfrm>
            <a:prstGeom prst="rect">
              <a:avLst/>
            </a:prstGeom>
            <a:effectLst/>
          </p:spPr>
        </p:pic>
      </p:grpSp>
    </p:spTree>
  </p:cSld>
  <p:clrMapOvr>
    <a:masterClrMapping/>
  </p:clrMapOvr>
  <p:transition spd="med"/>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0" name="The bread is the Word of God.…"/>
          <p:cNvSpPr txBox="1"/>
          <p:nvPr/>
        </p:nvSpPr>
        <p:spPr>
          <a:xfrm>
            <a:off x="1850219" y="6428744"/>
            <a:ext cx="9470157" cy="26875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bread is the Word of God. </a:t>
            </a:r>
          </a:p>
          <a:p>
            <a:pPr>
              <a:lnSpc>
                <a:spcPct val="110000"/>
              </a:lnSpc>
              <a:defRPr sz="3400" cap="none">
                <a:solidFill>
                  <a:srgbClr val="FFFFFF"/>
                </a:solidFill>
              </a:defRPr>
            </a:pPr>
            <a:r>
              <a:t>“And Jesus answered him, saying, It is written, That man shall not live by bread alone, but by every word of God” (Lu. 4:4).</a:t>
            </a:r>
          </a:p>
        </p:txBody>
      </p:sp>
      <p:grpSp>
        <p:nvGrpSpPr>
          <p:cNvPr id="1163" name="24-Israel - Tabernacle Table of Shewbread.jpeg"/>
          <p:cNvGrpSpPr/>
          <p:nvPr/>
        </p:nvGrpSpPr>
        <p:grpSpPr>
          <a:xfrm>
            <a:off x="1388189" y="381482"/>
            <a:ext cx="10228421" cy="5661849"/>
            <a:chOff x="0" y="0"/>
            <a:chExt cx="10228419" cy="5661848"/>
          </a:xfrm>
        </p:grpSpPr>
        <p:pic>
          <p:nvPicPr>
            <p:cNvPr id="1162" name="24-Israel - Tabernacle Table of Shewbread.jpeg" descr="24-Israel - Tabernacle Table of Shewbread.jpeg"/>
            <p:cNvPicPr>
              <a:picLocks noChangeAspect="1"/>
            </p:cNvPicPr>
            <p:nvPr/>
          </p:nvPicPr>
          <p:blipFill>
            <a:blip r:embed="rId2"/>
            <a:srcRect t="8910" b="8910"/>
            <a:stretch>
              <a:fillRect/>
            </a:stretch>
          </p:blipFill>
          <p:spPr>
            <a:xfrm>
              <a:off x="76200" y="63500"/>
              <a:ext cx="10088720" cy="5522149"/>
            </a:xfrm>
            <a:prstGeom prst="rect">
              <a:avLst/>
            </a:prstGeom>
            <a:ln>
              <a:noFill/>
            </a:ln>
            <a:effectLst/>
          </p:spPr>
        </p:pic>
        <p:pic>
          <p:nvPicPr>
            <p:cNvPr id="1161" name="24-Israel - Tabernacle Table of Shewbread.jpeg" descr="24-Israel - Tabernacle Table of Shewbread.jpeg"/>
            <p:cNvPicPr>
              <a:picLocks/>
            </p:cNvPicPr>
            <p:nvPr/>
          </p:nvPicPr>
          <p:blipFill>
            <a:blip r:embed="rId3"/>
            <a:stretch>
              <a:fillRect/>
            </a:stretch>
          </p:blipFill>
          <p:spPr>
            <a:xfrm>
              <a:off x="-1" y="-1"/>
              <a:ext cx="10228421" cy="5661850"/>
            </a:xfrm>
            <a:prstGeom prst="rect">
              <a:avLst/>
            </a:prstGeom>
            <a:effectLst/>
          </p:spPr>
        </p:pic>
      </p:grpSp>
      <p:sp>
        <p:nvSpPr>
          <p:cNvPr id="1164" name="goodsalt.com"/>
          <p:cNvSpPr txBox="1"/>
          <p:nvPr/>
        </p:nvSpPr>
        <p:spPr>
          <a:xfrm>
            <a:off x="1259769" y="5397838"/>
            <a:ext cx="2706450"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 goodsalt.com</a:t>
            </a:r>
          </a:p>
        </p:txBody>
      </p:sp>
    </p:spTree>
  </p:cSld>
  <p:clrMapOvr>
    <a:masterClrMapping/>
  </p:clrMapOvr>
  <p:transition spd="med"/>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6" name="We think of Mary sitting at Jesus’ feet.…"/>
          <p:cNvSpPr txBox="1"/>
          <p:nvPr/>
        </p:nvSpPr>
        <p:spPr>
          <a:xfrm>
            <a:off x="919580" y="1203422"/>
            <a:ext cx="5188173" cy="77148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We think of Mary sitting at Jesus’ feet.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she had a sister called Mary, which also sat at Jesus' feet, and heard his word” (Lu. 10:39).</a:t>
            </a:r>
          </a:p>
        </p:txBody>
      </p:sp>
      <p:pic>
        <p:nvPicPr>
          <p:cNvPr id="1167" name="58c6a62d2a82e00e320b0b39d22d4776.jpg" descr="58c6a62d2a82e00e320b0b39d22d4776.jpg"/>
          <p:cNvPicPr>
            <a:picLocks noChangeAspect="1"/>
          </p:cNvPicPr>
          <p:nvPr/>
        </p:nvPicPr>
        <p:blipFill>
          <a:blip r:embed="rId2"/>
          <a:srcRect l="1107" t="33129" r="36915"/>
          <a:stretch>
            <a:fillRect/>
          </a:stretch>
        </p:blipFill>
        <p:spPr>
          <a:xfrm>
            <a:off x="6756793" y="1391443"/>
            <a:ext cx="4994040" cy="6970746"/>
          </a:xfrm>
          <a:prstGeom prst="rect">
            <a:avLst/>
          </a:prstGeom>
          <a:ln w="12700">
            <a:miter lim="400000"/>
          </a:ln>
        </p:spPr>
      </p:pic>
    </p:spTree>
  </p:cSld>
  <p:clrMapOvr>
    <a:masterClrMapping/>
  </p:clrMapOvr>
  <p:transition spd="med"/>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9" name="We think of the disciples on the road to Emmaus.…"/>
          <p:cNvSpPr txBox="1"/>
          <p:nvPr/>
        </p:nvSpPr>
        <p:spPr>
          <a:xfrm>
            <a:off x="1012713" y="1474355"/>
            <a:ext cx="4909766" cy="7891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We think of the disciples on the road to Emmaus.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they said one to another, Did not our heart burn within us, while he talked with us by the way, and while he opened to us the scriptures?” (Lu. 24:32).</a:t>
            </a:r>
          </a:p>
        </p:txBody>
      </p:sp>
      <p:pic>
        <p:nvPicPr>
          <p:cNvPr id="1170" name="Gillis-Claesz-De-Hondecoeter-A-landscape-with-Christ-and-his-disciples-on-the-road-to-Emmaus.jpg" descr="Gillis-Claesz-De-Hondecoeter-A-landscape-with-Christ-and-his-disciples-on-the-road-to-Emmaus.jpg"/>
          <p:cNvPicPr>
            <a:picLocks noChangeAspect="1"/>
          </p:cNvPicPr>
          <p:nvPr/>
        </p:nvPicPr>
        <p:blipFill>
          <a:blip r:embed="rId2"/>
          <a:srcRect l="34240" t="57112" r="47572" b="8621"/>
          <a:stretch>
            <a:fillRect/>
          </a:stretch>
        </p:blipFill>
        <p:spPr>
          <a:xfrm>
            <a:off x="6722556" y="1421804"/>
            <a:ext cx="5036838" cy="6910076"/>
          </a:xfrm>
          <a:prstGeom prst="rect">
            <a:avLst/>
          </a:prstGeom>
          <a:ln w="12700">
            <a:miter lim="400000"/>
          </a:ln>
        </p:spPr>
      </p:pic>
    </p:spTree>
  </p:cSld>
  <p:clrMapOvr>
    <a:masterClrMapping/>
  </p:clrMapOvr>
  <p:transition spd="med"/>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2" name="The bread was plentiful. Each loaf was large and there were 12 loaves. There is perfect sufficiency for every believer. Christ’s riches cannot be exhausted."/>
          <p:cNvSpPr txBox="1"/>
          <p:nvPr/>
        </p:nvSpPr>
        <p:spPr>
          <a:xfrm>
            <a:off x="1767321" y="6250944"/>
            <a:ext cx="9470158" cy="26875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bread was plentiful. Each loaf was large and there were 12 loaves. There is perfect sufficiency for every believer. Christ’s riches cannot be exhausted.</a:t>
            </a:r>
          </a:p>
        </p:txBody>
      </p:sp>
      <p:grpSp>
        <p:nvGrpSpPr>
          <p:cNvPr id="1175" name="24-Israel - Tabernacle Table of Shewbread.jpeg"/>
          <p:cNvGrpSpPr/>
          <p:nvPr/>
        </p:nvGrpSpPr>
        <p:grpSpPr>
          <a:xfrm>
            <a:off x="1388189" y="381482"/>
            <a:ext cx="10228421" cy="5661849"/>
            <a:chOff x="0" y="0"/>
            <a:chExt cx="10228419" cy="5661848"/>
          </a:xfrm>
        </p:grpSpPr>
        <p:pic>
          <p:nvPicPr>
            <p:cNvPr id="1174" name="24-Israel - Tabernacle Table of Shewbread.jpeg" descr="24-Israel - Tabernacle Table of Shewbread.jpeg"/>
            <p:cNvPicPr>
              <a:picLocks noChangeAspect="1"/>
            </p:cNvPicPr>
            <p:nvPr/>
          </p:nvPicPr>
          <p:blipFill>
            <a:blip r:embed="rId2"/>
            <a:srcRect t="8910" b="8910"/>
            <a:stretch>
              <a:fillRect/>
            </a:stretch>
          </p:blipFill>
          <p:spPr>
            <a:xfrm>
              <a:off x="76200" y="63500"/>
              <a:ext cx="10088720" cy="5522149"/>
            </a:xfrm>
            <a:prstGeom prst="rect">
              <a:avLst/>
            </a:prstGeom>
            <a:ln>
              <a:noFill/>
            </a:ln>
            <a:effectLst/>
          </p:spPr>
        </p:pic>
        <p:pic>
          <p:nvPicPr>
            <p:cNvPr id="1173" name="24-Israel - Tabernacle Table of Shewbread.jpeg" descr="24-Israel - Tabernacle Table of Shewbread.jpeg"/>
            <p:cNvPicPr>
              <a:picLocks/>
            </p:cNvPicPr>
            <p:nvPr/>
          </p:nvPicPr>
          <p:blipFill>
            <a:blip r:embed="rId3"/>
            <a:stretch>
              <a:fillRect/>
            </a:stretch>
          </p:blipFill>
          <p:spPr>
            <a:xfrm>
              <a:off x="-1" y="-1"/>
              <a:ext cx="10228421" cy="5661850"/>
            </a:xfrm>
            <a:prstGeom prst="rect">
              <a:avLst/>
            </a:prstGeom>
            <a:effectLst/>
          </p:spPr>
        </p:pic>
      </p:grpSp>
      <p:sp>
        <p:nvSpPr>
          <p:cNvPr id="1176" name="goodsalt.com"/>
          <p:cNvSpPr txBox="1"/>
          <p:nvPr/>
        </p:nvSpPr>
        <p:spPr>
          <a:xfrm>
            <a:off x="1234369" y="5347038"/>
            <a:ext cx="2706450"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 goodsalt.com</a:t>
            </a:r>
          </a:p>
        </p:txBody>
      </p:sp>
    </p:spTree>
  </p:cSld>
  <p:clrMapOvr>
    <a:masterClrMapping/>
  </p:clrMapOvr>
  <p:transition spd="med"/>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8" name="The incense altar depicts Christ our High Priest bringing His redeemed people to God and sanctifying their prayers to God. In Christ our prayers are a pleasant incense.…"/>
          <p:cNvSpPr txBox="1"/>
          <p:nvPr/>
        </p:nvSpPr>
        <p:spPr>
          <a:xfrm>
            <a:off x="690559" y="789534"/>
            <a:ext cx="6035682" cy="8804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incense altar depicts Christ our High Priest bringing His redeemed people to God and sanctifying their prayers to God. In Christ our prayers are a pleasant incense. </a:t>
            </a:r>
          </a:p>
          <a:p>
            <a:pPr algn="l">
              <a:lnSpc>
                <a:spcPct val="110000"/>
              </a:lnSpc>
              <a:defRPr sz="3400" cap="none">
                <a:solidFill>
                  <a:srgbClr val="94E3FE"/>
                </a:solidFill>
              </a:defRPr>
            </a:pPr>
            <a:endParaRPr/>
          </a:p>
          <a:p>
            <a:pPr algn="l">
              <a:lnSpc>
                <a:spcPct val="110000"/>
              </a:lnSpc>
              <a:defRPr sz="3400" cap="none">
                <a:solidFill>
                  <a:srgbClr val="94E3FE"/>
                </a:solidFill>
              </a:defRPr>
            </a:pPr>
            <a:r>
              <a:t>The incense was made from a special recipe and was only for God. It was “sweet incense” (Ex. 30:7).</a:t>
            </a:r>
          </a:p>
        </p:txBody>
      </p:sp>
      <p:grpSp>
        <p:nvGrpSpPr>
          <p:cNvPr id="1181" name="iu.jpeg"/>
          <p:cNvGrpSpPr/>
          <p:nvPr/>
        </p:nvGrpSpPr>
        <p:grpSpPr>
          <a:xfrm>
            <a:off x="6974226" y="809491"/>
            <a:ext cx="5122333" cy="6783211"/>
            <a:chOff x="0" y="0"/>
            <a:chExt cx="5122332" cy="6783209"/>
          </a:xfrm>
        </p:grpSpPr>
        <p:pic>
          <p:nvPicPr>
            <p:cNvPr id="1180" name="iu.jpeg" descr="iu.jpeg"/>
            <p:cNvPicPr>
              <a:picLocks noChangeAspect="1"/>
            </p:cNvPicPr>
            <p:nvPr/>
          </p:nvPicPr>
          <p:blipFill>
            <a:blip r:embed="rId2"/>
            <a:srcRect l="5685" r="37970"/>
            <a:stretch>
              <a:fillRect/>
            </a:stretch>
          </p:blipFill>
          <p:spPr>
            <a:xfrm>
              <a:off x="76200" y="63500"/>
              <a:ext cx="4982633" cy="6643511"/>
            </a:xfrm>
            <a:prstGeom prst="rect">
              <a:avLst/>
            </a:prstGeom>
            <a:ln>
              <a:noFill/>
            </a:ln>
            <a:effectLst/>
          </p:spPr>
        </p:pic>
        <p:pic>
          <p:nvPicPr>
            <p:cNvPr id="1179" name="iu.jpeg" descr="iu.jpeg"/>
            <p:cNvPicPr>
              <a:picLocks/>
            </p:cNvPicPr>
            <p:nvPr/>
          </p:nvPicPr>
          <p:blipFill>
            <a:blip r:embed="rId3"/>
            <a:stretch>
              <a:fillRect/>
            </a:stretch>
          </p:blipFill>
          <p:spPr>
            <a:xfrm>
              <a:off x="0" y="0"/>
              <a:ext cx="5122333" cy="6783211"/>
            </a:xfrm>
            <a:prstGeom prst="rect">
              <a:avLst/>
            </a:prstGeom>
            <a:effectLst/>
          </p:spPr>
        </p:pic>
      </p:grpSp>
    </p:spTree>
  </p:cSld>
  <p:clrMapOvr>
    <a:masterClrMapping/>
  </p:clrMapOvr>
  <p:transition spd="med"/>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3" name="“And the LORD said unto Moses, Take unto thee sweet spices, stacte, and onycha, and galbanum; these sweet spices with pure frankincense: of each shall there be a like weight: And thou shalt make it a perfume, a confection after the art of the apothecary,"/>
          <p:cNvSpPr txBox="1"/>
          <p:nvPr/>
        </p:nvSpPr>
        <p:spPr>
          <a:xfrm>
            <a:off x="690559" y="662534"/>
            <a:ext cx="5662719" cy="91129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“And the LORD said unto Moses, Take unto thee sweet spices, stacte, and onycha, and galbanum; </a:t>
            </a:r>
            <a:r>
              <a:rPr i="1"/>
              <a:t>these</a:t>
            </a:r>
            <a:r>
              <a:t> sweet spices with pure frankincense: of each shall there be a like </a:t>
            </a:r>
            <a:r>
              <a:rPr i="1"/>
              <a:t>weight:</a:t>
            </a:r>
            <a:r>
              <a:t> And thou shalt make it a perfume, a confection after the art of the apothecary, tempered together, pure </a:t>
            </a:r>
            <a:r>
              <a:rPr i="1"/>
              <a:t>and</a:t>
            </a:r>
            <a:r>
              <a:t> holy” (Ex. 30:34-35).</a:t>
            </a:r>
          </a:p>
        </p:txBody>
      </p:sp>
      <p:grpSp>
        <p:nvGrpSpPr>
          <p:cNvPr id="1186" name="iu.jpeg"/>
          <p:cNvGrpSpPr/>
          <p:nvPr/>
        </p:nvGrpSpPr>
        <p:grpSpPr>
          <a:xfrm>
            <a:off x="6974226" y="809491"/>
            <a:ext cx="5122333" cy="6783211"/>
            <a:chOff x="0" y="0"/>
            <a:chExt cx="5122332" cy="6783209"/>
          </a:xfrm>
        </p:grpSpPr>
        <p:pic>
          <p:nvPicPr>
            <p:cNvPr id="1185" name="iu.jpeg" descr="iu.jpeg"/>
            <p:cNvPicPr>
              <a:picLocks noChangeAspect="1"/>
            </p:cNvPicPr>
            <p:nvPr/>
          </p:nvPicPr>
          <p:blipFill>
            <a:blip r:embed="rId2"/>
            <a:srcRect l="5685" r="37970"/>
            <a:stretch>
              <a:fillRect/>
            </a:stretch>
          </p:blipFill>
          <p:spPr>
            <a:xfrm>
              <a:off x="76200" y="63500"/>
              <a:ext cx="4982633" cy="6643511"/>
            </a:xfrm>
            <a:prstGeom prst="rect">
              <a:avLst/>
            </a:prstGeom>
            <a:ln>
              <a:noFill/>
            </a:ln>
            <a:effectLst/>
          </p:spPr>
        </p:pic>
        <p:pic>
          <p:nvPicPr>
            <p:cNvPr id="1184" name="iu.jpeg" descr="iu.jpeg"/>
            <p:cNvPicPr>
              <a:picLocks/>
            </p:cNvPicPr>
            <p:nvPr/>
          </p:nvPicPr>
          <p:blipFill>
            <a:blip r:embed="rId3"/>
            <a:stretch>
              <a:fillRect/>
            </a:stretch>
          </p:blipFill>
          <p:spPr>
            <a:xfrm>
              <a:off x="0" y="0"/>
              <a:ext cx="5122333" cy="6783211"/>
            </a:xfrm>
            <a:prstGeom prst="rect">
              <a:avLst/>
            </a:prstGeom>
            <a:effectLst/>
          </p:spPr>
        </p:pic>
      </p:grpSp>
    </p:spTree>
  </p:cSld>
  <p:clrMapOvr>
    <a:masterClrMapping/>
  </p:clrMapOvr>
  <p:transition spd="med"/>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 name="The prayers of the saints as sweet incense before God is described in Revelation.…"/>
          <p:cNvSpPr txBox="1"/>
          <p:nvPr/>
        </p:nvSpPr>
        <p:spPr>
          <a:xfrm>
            <a:off x="690559" y="814934"/>
            <a:ext cx="6971116" cy="85984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60831">
              <a:lnSpc>
                <a:spcPct val="110000"/>
              </a:lnSpc>
              <a:defRPr sz="3264" cap="none">
                <a:solidFill>
                  <a:srgbClr val="94E3FE"/>
                </a:solidFill>
              </a:defRPr>
            </a:pPr>
            <a:r>
              <a:t>The prayers of the saints as sweet incense before God is described in Revelation.</a:t>
            </a:r>
          </a:p>
          <a:p>
            <a:pPr algn="l" defTabSz="560831">
              <a:lnSpc>
                <a:spcPct val="110000"/>
              </a:lnSpc>
              <a:defRPr sz="3264" cap="none">
                <a:solidFill>
                  <a:srgbClr val="94E3FE"/>
                </a:solidFill>
              </a:defRPr>
            </a:pPr>
            <a:endParaRPr/>
          </a:p>
          <a:p>
            <a:pPr algn="l" defTabSz="560831">
              <a:lnSpc>
                <a:spcPct val="110000"/>
              </a:lnSpc>
              <a:defRPr sz="3264" cap="none">
                <a:solidFill>
                  <a:srgbClr val="FFFFFF"/>
                </a:solidFill>
              </a:defRPr>
            </a:pPr>
            <a:r>
              <a:t>“And another angel came and stood at the altar, having a golden censer; and there was given unto him much incense, that he should offer </a:t>
            </a:r>
            <a:r>
              <a:rPr i="1"/>
              <a:t>it</a:t>
            </a:r>
            <a:r>
              <a:t> with the prayers of all saints upon the golden altar which was before the throne. And the smoke of the incense, </a:t>
            </a:r>
            <a:r>
              <a:rPr i="1"/>
              <a:t>which came</a:t>
            </a:r>
            <a:r>
              <a:t> with the prayers of the saints, ascended up before God out of the angel's hand” (Re. 8:3-4).</a:t>
            </a:r>
          </a:p>
        </p:txBody>
      </p:sp>
      <p:grpSp>
        <p:nvGrpSpPr>
          <p:cNvPr id="1191" name="altar-of-incense.jpg"/>
          <p:cNvGrpSpPr/>
          <p:nvPr/>
        </p:nvGrpSpPr>
        <p:grpSpPr>
          <a:xfrm>
            <a:off x="8024160" y="936491"/>
            <a:ext cx="4034912" cy="5333315"/>
            <a:chOff x="0" y="0"/>
            <a:chExt cx="4034910" cy="5333314"/>
          </a:xfrm>
        </p:grpSpPr>
        <p:pic>
          <p:nvPicPr>
            <p:cNvPr id="1190" name="altar-of-incense.jpg" descr="altar-of-incense.jpg"/>
            <p:cNvPicPr>
              <a:picLocks noChangeAspect="1"/>
            </p:cNvPicPr>
            <p:nvPr/>
          </p:nvPicPr>
          <p:blipFill>
            <a:blip r:embed="rId2"/>
            <a:srcRect l="15919" r="27762"/>
            <a:stretch>
              <a:fillRect/>
            </a:stretch>
          </p:blipFill>
          <p:spPr>
            <a:xfrm>
              <a:off x="76200" y="63500"/>
              <a:ext cx="3895211" cy="5193615"/>
            </a:xfrm>
            <a:prstGeom prst="rect">
              <a:avLst/>
            </a:prstGeom>
            <a:ln>
              <a:noFill/>
            </a:ln>
            <a:effectLst/>
          </p:spPr>
        </p:pic>
        <p:pic>
          <p:nvPicPr>
            <p:cNvPr id="1189" name="altar-of-incense.jpg" descr="altar-of-incense.jpg"/>
            <p:cNvPicPr>
              <a:picLocks/>
            </p:cNvPicPr>
            <p:nvPr/>
          </p:nvPicPr>
          <p:blipFill>
            <a:blip r:embed="rId3"/>
            <a:stretch>
              <a:fillRect/>
            </a:stretch>
          </p:blipFill>
          <p:spPr>
            <a:xfrm>
              <a:off x="0" y="0"/>
              <a:ext cx="4034911" cy="5333315"/>
            </a:xfrm>
            <a:prstGeom prst="rect">
              <a:avLst/>
            </a:prstGeom>
            <a:effectLst/>
          </p:spPr>
        </p:pic>
      </p:grpSp>
    </p:spTree>
  </p:cSld>
  <p:clrMapOvr>
    <a:masterClrMapping/>
  </p:clrMapOvr>
  <p:transition spd="med"/>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 name="In Christ, the prayers of the saints are a delight to God. He loves to hear them and He loves to answer them.…"/>
          <p:cNvSpPr txBox="1"/>
          <p:nvPr/>
        </p:nvSpPr>
        <p:spPr>
          <a:xfrm>
            <a:off x="741359" y="1204400"/>
            <a:ext cx="6193440" cy="77647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In Christ, the prayers of the saints are a delight to God. He loves to hear them and He loves to answer them. </a:t>
            </a:r>
          </a:p>
          <a:p>
            <a:pPr algn="l">
              <a:lnSpc>
                <a:spcPct val="110000"/>
              </a:lnSpc>
              <a:defRPr sz="3400" cap="none">
                <a:solidFill>
                  <a:srgbClr val="94E3FE"/>
                </a:solidFill>
              </a:defRPr>
            </a:pPr>
            <a:endParaRPr/>
          </a:p>
          <a:p>
            <a:pPr algn="l">
              <a:lnSpc>
                <a:spcPct val="110000"/>
              </a:lnSpc>
              <a:defRPr sz="3400" cap="none">
                <a:solidFill>
                  <a:srgbClr val="94E3FE"/>
                </a:solidFill>
              </a:defRPr>
            </a:pPr>
            <a:r>
              <a:t>The Bible records many prayers that were a sweet incense unto God, such as Moses’ intercessory prayer for Israel and Hannah’s prayer for a son.</a:t>
            </a:r>
          </a:p>
        </p:txBody>
      </p:sp>
      <p:grpSp>
        <p:nvGrpSpPr>
          <p:cNvPr id="1196" name="altar-of-incense.jpg"/>
          <p:cNvGrpSpPr/>
          <p:nvPr/>
        </p:nvGrpSpPr>
        <p:grpSpPr>
          <a:xfrm>
            <a:off x="7575128" y="1241291"/>
            <a:ext cx="4483944" cy="5932025"/>
            <a:chOff x="0" y="0"/>
            <a:chExt cx="4483942" cy="5932023"/>
          </a:xfrm>
        </p:grpSpPr>
        <p:pic>
          <p:nvPicPr>
            <p:cNvPr id="1195" name="altar-of-incense.jpg" descr="altar-of-incense.jpg"/>
            <p:cNvPicPr>
              <a:picLocks noChangeAspect="1"/>
            </p:cNvPicPr>
            <p:nvPr/>
          </p:nvPicPr>
          <p:blipFill>
            <a:blip r:embed="rId2"/>
            <a:srcRect l="15919" r="27762"/>
            <a:stretch>
              <a:fillRect/>
            </a:stretch>
          </p:blipFill>
          <p:spPr>
            <a:xfrm>
              <a:off x="76200" y="63500"/>
              <a:ext cx="4344243" cy="5792325"/>
            </a:xfrm>
            <a:prstGeom prst="rect">
              <a:avLst/>
            </a:prstGeom>
            <a:ln>
              <a:noFill/>
            </a:ln>
            <a:effectLst/>
          </p:spPr>
        </p:pic>
        <p:pic>
          <p:nvPicPr>
            <p:cNvPr id="1194" name="altar-of-incense.jpg" descr="altar-of-incense.jpg"/>
            <p:cNvPicPr>
              <a:picLocks/>
            </p:cNvPicPr>
            <p:nvPr/>
          </p:nvPicPr>
          <p:blipFill>
            <a:blip r:embed="rId3"/>
            <a:stretch>
              <a:fillRect/>
            </a:stretch>
          </p:blipFill>
          <p:spPr>
            <a:xfrm>
              <a:off x="-1" y="0"/>
              <a:ext cx="4483944" cy="5932025"/>
            </a:xfrm>
            <a:prstGeom prst="rect">
              <a:avLst/>
            </a:prstGeom>
            <a:effectLst/>
          </p:spPr>
        </p:pic>
      </p:grpSp>
    </p:spTree>
  </p:cSld>
  <p:clrMapOvr>
    <a:masterClrMapping/>
  </p:clrMapOvr>
  <p:transition spd="med"/>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 name="The Tabernacle depicts the Christian life as a pilgrimage. It was designed for the wilderness journey. “But ye are a chosen generation, a royal priesthood … Dearly beloved, I beseech you as strangers and pilgrims…” (1 Pe. 2:9, 12)."/>
          <p:cNvSpPr txBox="1"/>
          <p:nvPr/>
        </p:nvSpPr>
        <p:spPr>
          <a:xfrm>
            <a:off x="973909" y="6616532"/>
            <a:ext cx="11056982" cy="2803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The Tabernacle depicts the Christian life as a pilgrimage. It was designed for the wilderness journey. “</a:t>
            </a:r>
            <a:r>
              <a:rPr>
                <a:solidFill>
                  <a:srgbClr val="FFFFFF"/>
                </a:solidFill>
              </a:rPr>
              <a:t>But ye </a:t>
            </a:r>
            <a:r>
              <a:rPr i="1">
                <a:solidFill>
                  <a:srgbClr val="FFFFFF"/>
                </a:solidFill>
              </a:rPr>
              <a:t>are</a:t>
            </a:r>
            <a:r>
              <a:rPr>
                <a:solidFill>
                  <a:srgbClr val="FFFFFF"/>
                </a:solidFill>
              </a:rPr>
              <a:t> a chosen generation, a royal priesthood … Dearly beloved, I beseech </a:t>
            </a:r>
            <a:r>
              <a:rPr i="1">
                <a:solidFill>
                  <a:srgbClr val="FFFFFF"/>
                </a:solidFill>
              </a:rPr>
              <a:t>you</a:t>
            </a:r>
            <a:r>
              <a:rPr>
                <a:solidFill>
                  <a:srgbClr val="FFFFFF"/>
                </a:solidFill>
              </a:rPr>
              <a:t> as strangers and pilgrims…” (1 Pe. 2:9, 12).</a:t>
            </a:r>
          </a:p>
        </p:txBody>
      </p:sp>
      <p:grpSp>
        <p:nvGrpSpPr>
          <p:cNvPr id="1201" name="21-Israel - Tabernacle Overview.jpeg"/>
          <p:cNvGrpSpPr/>
          <p:nvPr/>
        </p:nvGrpSpPr>
        <p:grpSpPr>
          <a:xfrm>
            <a:off x="1388189" y="534029"/>
            <a:ext cx="10228421" cy="6033055"/>
            <a:chOff x="0" y="0"/>
            <a:chExt cx="10228419" cy="6033053"/>
          </a:xfrm>
        </p:grpSpPr>
        <p:pic>
          <p:nvPicPr>
            <p:cNvPr id="1200" name="21-Israel - Tabernacle Overview.jpeg" descr="21-Israel - Tabernacle Overview.jpeg"/>
            <p:cNvPicPr>
              <a:picLocks noChangeAspect="1"/>
            </p:cNvPicPr>
            <p:nvPr/>
          </p:nvPicPr>
          <p:blipFill>
            <a:blip r:embed="rId2"/>
            <a:srcRect t="2682" b="14239"/>
            <a:stretch>
              <a:fillRect/>
            </a:stretch>
          </p:blipFill>
          <p:spPr>
            <a:xfrm>
              <a:off x="76200" y="63500"/>
              <a:ext cx="10088720" cy="5893354"/>
            </a:xfrm>
            <a:prstGeom prst="rect">
              <a:avLst/>
            </a:prstGeom>
            <a:ln>
              <a:noFill/>
            </a:ln>
            <a:effectLst/>
          </p:spPr>
        </p:pic>
        <p:pic>
          <p:nvPicPr>
            <p:cNvPr id="1199" name="21-Israel - Tabernacle Overview.jpeg" descr="21-Israel - Tabernacle Overview.jpeg"/>
            <p:cNvPicPr>
              <a:picLocks/>
            </p:cNvPicPr>
            <p:nvPr/>
          </p:nvPicPr>
          <p:blipFill>
            <a:blip r:embed="rId3"/>
            <a:stretch>
              <a:fillRect/>
            </a:stretch>
          </p:blipFill>
          <p:spPr>
            <a:xfrm>
              <a:off x="-1" y="-1"/>
              <a:ext cx="10228421" cy="6033055"/>
            </a:xfrm>
            <a:prstGeom prst="rect">
              <a:avLst/>
            </a:prstGeom>
            <a:effectLst/>
          </p:spPr>
        </p:pic>
      </p:grpSp>
      <p:sp>
        <p:nvSpPr>
          <p:cNvPr id="1202" name="wayoflife.org"/>
          <p:cNvSpPr txBox="1"/>
          <p:nvPr/>
        </p:nvSpPr>
        <p:spPr>
          <a:xfrm>
            <a:off x="1316377" y="59774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4" name="The Tabernacle service was hard work. It was not a life of ease. The sacrifices had to be offered; the lamps had to be kept burning; they had to be cleaned, refilled; the incense, oil, bread, etc., had to be replenished."/>
          <p:cNvSpPr txBox="1"/>
          <p:nvPr/>
        </p:nvSpPr>
        <p:spPr>
          <a:xfrm>
            <a:off x="1390280" y="6184732"/>
            <a:ext cx="10224240" cy="28178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The Tabernacle service was hard work. It was not a life of ease. The sacrifices had to be offered; the lamps had to be kept burning; they had to be cleaned, refilled; the incense, oil, bread, etc., had to be replenished.</a:t>
            </a:r>
          </a:p>
        </p:txBody>
      </p:sp>
      <p:grpSp>
        <p:nvGrpSpPr>
          <p:cNvPr id="1207" name="21-Israel - Tabernacle Overview.jpeg"/>
          <p:cNvGrpSpPr/>
          <p:nvPr/>
        </p:nvGrpSpPr>
        <p:grpSpPr>
          <a:xfrm>
            <a:off x="1712210" y="508629"/>
            <a:ext cx="9580380" cy="5654500"/>
            <a:chOff x="0" y="0"/>
            <a:chExt cx="9580379" cy="5654498"/>
          </a:xfrm>
        </p:grpSpPr>
        <p:pic>
          <p:nvPicPr>
            <p:cNvPr id="1206"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05"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08" name="wayoflife.org"/>
          <p:cNvSpPr txBox="1"/>
          <p:nvPr/>
        </p:nvSpPr>
        <p:spPr>
          <a:xfrm>
            <a:off x="1621177" y="5418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6" name="israel-encampment-around-the-tabernacle-2.jpg"/>
          <p:cNvGrpSpPr/>
          <p:nvPr/>
        </p:nvGrpSpPr>
        <p:grpSpPr>
          <a:xfrm>
            <a:off x="475038" y="689238"/>
            <a:ext cx="12054725" cy="8400524"/>
            <a:chOff x="0" y="0"/>
            <a:chExt cx="12054723" cy="8400523"/>
          </a:xfrm>
        </p:grpSpPr>
        <p:pic>
          <p:nvPicPr>
            <p:cNvPr id="415" name="israel-encampment-around-the-tabernacle-2.jpg" descr="israel-encampment-around-the-tabernacle-2.jpg"/>
            <p:cNvPicPr>
              <a:picLocks noChangeAspect="1"/>
            </p:cNvPicPr>
            <p:nvPr/>
          </p:nvPicPr>
          <p:blipFill>
            <a:blip r:embed="rId2"/>
            <a:srcRect l="13210" r="13285"/>
            <a:stretch>
              <a:fillRect/>
            </a:stretch>
          </p:blipFill>
          <p:spPr>
            <a:xfrm>
              <a:off x="76200" y="63500"/>
              <a:ext cx="11915024" cy="8260824"/>
            </a:xfrm>
            <a:prstGeom prst="rect">
              <a:avLst/>
            </a:prstGeom>
            <a:ln>
              <a:noFill/>
            </a:ln>
            <a:effectLst/>
          </p:spPr>
        </p:pic>
        <p:pic>
          <p:nvPicPr>
            <p:cNvPr id="414" name="israel-encampment-around-the-tabernacle-2.jpg" descr="israel-encampment-around-the-tabernacle-2.jpg"/>
            <p:cNvPicPr>
              <a:picLocks/>
            </p:cNvPicPr>
            <p:nvPr/>
          </p:nvPicPr>
          <p:blipFill>
            <a:blip r:embed="rId3"/>
            <a:stretch>
              <a:fillRect/>
            </a:stretch>
          </p:blipFill>
          <p:spPr>
            <a:xfrm>
              <a:off x="0" y="0"/>
              <a:ext cx="12054724" cy="8400524"/>
            </a:xfrm>
            <a:prstGeom prst="rect">
              <a:avLst/>
            </a:prstGeom>
            <a:effectLst/>
          </p:spPr>
        </p:pic>
      </p:grpSp>
    </p:spTree>
  </p:cSld>
  <p:clrMapOvr>
    <a:masterClrMapping/>
  </p:clrMapOvr>
  <p:transition spd="med"/>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0" name="“Therefore, my beloved brethren, be ye stedfast, unmoveable, always abounding in the work of the Lord, forasmuch as ye know that your labour is not in vain in the Lord” (1 Co. 15:58)."/>
          <p:cNvSpPr txBox="1"/>
          <p:nvPr/>
        </p:nvSpPr>
        <p:spPr>
          <a:xfrm>
            <a:off x="1127648" y="6413332"/>
            <a:ext cx="10749504" cy="24522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“Therefore, my beloved brethren, be ye stedfast, unmoveable, always abounding in the work of the Lord, forasmuch as ye know that your labour is not in vain in the Lord” (1 Co. 15:58).</a:t>
            </a:r>
          </a:p>
        </p:txBody>
      </p:sp>
      <p:grpSp>
        <p:nvGrpSpPr>
          <p:cNvPr id="1213" name="21-Israel - Tabernacle Overview.jpeg"/>
          <p:cNvGrpSpPr/>
          <p:nvPr/>
        </p:nvGrpSpPr>
        <p:grpSpPr>
          <a:xfrm>
            <a:off x="1712210" y="508629"/>
            <a:ext cx="9580380" cy="5654500"/>
            <a:chOff x="0" y="0"/>
            <a:chExt cx="9580379" cy="5654498"/>
          </a:xfrm>
        </p:grpSpPr>
        <p:pic>
          <p:nvPicPr>
            <p:cNvPr id="1212"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11"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14"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 name="The Tabernacle service was not comfortable. The floor was bare ground. The Tabernacle was hot in the summer and cold in the winter. “Thou therefore endure hardness, as a good soldier of Jesus Christ” (2 Ti. 2:3)."/>
          <p:cNvSpPr txBox="1"/>
          <p:nvPr/>
        </p:nvSpPr>
        <p:spPr>
          <a:xfrm>
            <a:off x="936751" y="6362532"/>
            <a:ext cx="11131298" cy="34682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Tabernacle service was not comfortable. The floor was bare ground. The Tabernacle was hot in the summer and cold in the winter. </a:t>
            </a:r>
            <a:r>
              <a:rPr>
                <a:solidFill>
                  <a:srgbClr val="FFFFFF"/>
                </a:solidFill>
              </a:rPr>
              <a:t>“Thou therefore endure hardness, as a good soldier of Jesus Christ” (2 Ti. 2:3).</a:t>
            </a:r>
          </a:p>
        </p:txBody>
      </p:sp>
      <p:grpSp>
        <p:nvGrpSpPr>
          <p:cNvPr id="1219" name="21-Israel - Tabernacle Overview.jpeg"/>
          <p:cNvGrpSpPr/>
          <p:nvPr/>
        </p:nvGrpSpPr>
        <p:grpSpPr>
          <a:xfrm>
            <a:off x="1712210" y="508629"/>
            <a:ext cx="9580380" cy="5654500"/>
            <a:chOff x="0" y="0"/>
            <a:chExt cx="9580379" cy="5654498"/>
          </a:xfrm>
        </p:grpSpPr>
        <p:pic>
          <p:nvPicPr>
            <p:cNvPr id="1218"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17"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20"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2" name="The Tabernacle service was exacting. Everything had to be done according to God’s Word. There was no room for human innovation."/>
          <p:cNvSpPr txBox="1"/>
          <p:nvPr/>
        </p:nvSpPr>
        <p:spPr>
          <a:xfrm>
            <a:off x="1127648" y="6387932"/>
            <a:ext cx="10749504" cy="24522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Tabernacle service was exacting. Everything had to be done according to God’s Word. There was no room for human innovation.</a:t>
            </a:r>
          </a:p>
        </p:txBody>
      </p:sp>
      <p:grpSp>
        <p:nvGrpSpPr>
          <p:cNvPr id="1225" name="21-Israel - Tabernacle Overview.jpeg"/>
          <p:cNvGrpSpPr/>
          <p:nvPr/>
        </p:nvGrpSpPr>
        <p:grpSpPr>
          <a:xfrm>
            <a:off x="1712210" y="508629"/>
            <a:ext cx="9580380" cy="5654500"/>
            <a:chOff x="0" y="0"/>
            <a:chExt cx="9580379" cy="5654498"/>
          </a:xfrm>
        </p:grpSpPr>
        <p:pic>
          <p:nvPicPr>
            <p:cNvPr id="1224"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23"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26"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 name="“Now I praise you, brethren, that ye remember me in all things, and keep the ordinances, as I delivered them to you” (1 Co. 11:2)."/>
          <p:cNvSpPr txBox="1"/>
          <p:nvPr/>
        </p:nvSpPr>
        <p:spPr>
          <a:xfrm>
            <a:off x="1127648" y="6413332"/>
            <a:ext cx="10749504" cy="24522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“Now I praise you, brethren, that ye remember me in all things, and keep the ordinances, as I delivered </a:t>
            </a:r>
            <a:r>
              <a:rPr i="1"/>
              <a:t>them</a:t>
            </a:r>
            <a:r>
              <a:t> to you” (1 Co. 11:2).</a:t>
            </a:r>
          </a:p>
        </p:txBody>
      </p:sp>
      <p:grpSp>
        <p:nvGrpSpPr>
          <p:cNvPr id="1231" name="21-Israel - Tabernacle Overview.jpeg"/>
          <p:cNvGrpSpPr/>
          <p:nvPr/>
        </p:nvGrpSpPr>
        <p:grpSpPr>
          <a:xfrm>
            <a:off x="1712210" y="508629"/>
            <a:ext cx="9580380" cy="5654500"/>
            <a:chOff x="0" y="0"/>
            <a:chExt cx="9580379" cy="5654498"/>
          </a:xfrm>
        </p:grpSpPr>
        <p:pic>
          <p:nvPicPr>
            <p:cNvPr id="1230"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29"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32"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 name="The Tabernacle service was under God’s discipline. You could even die by disobeying Him! “For he that eateth and drinketh unworthily, eateth and drinketh damnation to himself, not discerning the Lord's body. For this cause many are weak and sickly among "/>
          <p:cNvSpPr txBox="1"/>
          <p:nvPr/>
        </p:nvSpPr>
        <p:spPr>
          <a:xfrm>
            <a:off x="1127648" y="6260932"/>
            <a:ext cx="11283400" cy="31693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54990">
              <a:lnSpc>
                <a:spcPct val="110000"/>
              </a:lnSpc>
              <a:defRPr sz="3230" cap="none">
                <a:solidFill>
                  <a:srgbClr val="94E3FE"/>
                </a:solidFill>
              </a:defRPr>
            </a:pPr>
            <a:r>
              <a:t>The Tabernacle service was under God’s discipline. You could even die by disobeying Him! </a:t>
            </a:r>
            <a:r>
              <a:rPr>
                <a:solidFill>
                  <a:srgbClr val="FFFFFF"/>
                </a:solidFill>
              </a:rPr>
              <a:t>“For he that eateth and drinketh unworthily, eateth and drinketh damnation to himself, not discerning the Lord's body. For this cause many </a:t>
            </a:r>
            <a:r>
              <a:rPr i="1">
                <a:solidFill>
                  <a:srgbClr val="FFFFFF"/>
                </a:solidFill>
              </a:rPr>
              <a:t>are</a:t>
            </a:r>
            <a:r>
              <a:rPr>
                <a:solidFill>
                  <a:srgbClr val="FFFFFF"/>
                </a:solidFill>
              </a:rPr>
              <a:t> weak and sickly among you, and many sleep” (1 Co. 11:29-30).</a:t>
            </a:r>
          </a:p>
        </p:txBody>
      </p:sp>
      <p:grpSp>
        <p:nvGrpSpPr>
          <p:cNvPr id="1237" name="21-Israel - Tabernacle Overview.jpeg"/>
          <p:cNvGrpSpPr/>
          <p:nvPr/>
        </p:nvGrpSpPr>
        <p:grpSpPr>
          <a:xfrm>
            <a:off x="1712210" y="508629"/>
            <a:ext cx="9580380" cy="5654500"/>
            <a:chOff x="0" y="0"/>
            <a:chExt cx="9580379" cy="5654498"/>
          </a:xfrm>
        </p:grpSpPr>
        <p:pic>
          <p:nvPicPr>
            <p:cNvPr id="1236"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35"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38"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 name="The priests had to ready to travel whenever God led by the pillar of cloud and pillar of fire."/>
          <p:cNvSpPr txBox="1"/>
          <p:nvPr/>
        </p:nvSpPr>
        <p:spPr>
          <a:xfrm>
            <a:off x="1665017" y="6260932"/>
            <a:ext cx="9674766" cy="28408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priests had to ready to travel whenever God led by the pillar of cloud and pillar of fire. </a:t>
            </a:r>
          </a:p>
        </p:txBody>
      </p:sp>
      <p:grpSp>
        <p:nvGrpSpPr>
          <p:cNvPr id="1243" name="21-Israel - Tabernacle Overview.jpeg"/>
          <p:cNvGrpSpPr/>
          <p:nvPr/>
        </p:nvGrpSpPr>
        <p:grpSpPr>
          <a:xfrm>
            <a:off x="1712210" y="508629"/>
            <a:ext cx="9580380" cy="5654500"/>
            <a:chOff x="0" y="0"/>
            <a:chExt cx="9580379" cy="5654498"/>
          </a:xfrm>
        </p:grpSpPr>
        <p:pic>
          <p:nvPicPr>
            <p:cNvPr id="1242"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41"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44"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Now when they had gone throughout Phrygia and the region of Galatia, and were forbidden of the Holy Ghost to preach the word in Asia, After they were come to Mysia, they assayed to go into Bithynia: but the Spirit suffered them not” (Ac. 16:6-7)."/>
          <p:cNvSpPr txBox="1"/>
          <p:nvPr/>
        </p:nvSpPr>
        <p:spPr>
          <a:xfrm>
            <a:off x="1127648" y="6311732"/>
            <a:ext cx="10749504" cy="28362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8358">
              <a:lnSpc>
                <a:spcPct val="110000"/>
              </a:lnSpc>
              <a:defRPr sz="3366" cap="none">
                <a:solidFill>
                  <a:srgbClr val="FFFFFF"/>
                </a:solidFill>
              </a:defRPr>
            </a:lvl1pPr>
          </a:lstStyle>
          <a:p>
            <a:r>
              <a:t>“Now when they had gone throughout Phrygia and the region of Galatia, and were forbidden of the Holy Ghost to preach the word in Asia, After they were come to Mysia, they assayed to go into Bithynia: but the Spirit suffered them not” (Ac. 16:6-7).</a:t>
            </a:r>
          </a:p>
        </p:txBody>
      </p:sp>
      <p:grpSp>
        <p:nvGrpSpPr>
          <p:cNvPr id="1249" name="21-Israel - Tabernacle Overview.jpeg"/>
          <p:cNvGrpSpPr/>
          <p:nvPr/>
        </p:nvGrpSpPr>
        <p:grpSpPr>
          <a:xfrm>
            <a:off x="1712210" y="508629"/>
            <a:ext cx="9580380" cy="5654500"/>
            <a:chOff x="0" y="0"/>
            <a:chExt cx="9580379" cy="5654498"/>
          </a:xfrm>
        </p:grpSpPr>
        <p:pic>
          <p:nvPicPr>
            <p:cNvPr id="1248"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47"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50"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2" name="The priests ate ordinary food. The priestly diet in the service of the Tabernacle was unleavened bread and roasted lean meat without fat. This present life is not a banquet."/>
          <p:cNvSpPr txBox="1"/>
          <p:nvPr/>
        </p:nvSpPr>
        <p:spPr>
          <a:xfrm>
            <a:off x="1213125" y="6387932"/>
            <a:ext cx="10578550" cy="26384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priests ate ordinary food. The priestly diet in the service of the Tabernacle was unleavened bread and roasted lean meat without fat. This present life is not a banquet. </a:t>
            </a:r>
          </a:p>
        </p:txBody>
      </p:sp>
      <p:grpSp>
        <p:nvGrpSpPr>
          <p:cNvPr id="1255" name="21-Israel - Tabernacle Overview.jpeg"/>
          <p:cNvGrpSpPr/>
          <p:nvPr/>
        </p:nvGrpSpPr>
        <p:grpSpPr>
          <a:xfrm>
            <a:off x="1712210" y="508629"/>
            <a:ext cx="9580380" cy="5654500"/>
            <a:chOff x="0" y="0"/>
            <a:chExt cx="9580379" cy="5654498"/>
          </a:xfrm>
        </p:grpSpPr>
        <p:pic>
          <p:nvPicPr>
            <p:cNvPr id="1254"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53"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56"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8" name="“And having food and raiment let us be therewith content” (1 Ti. 6:8)."/>
          <p:cNvSpPr txBox="1"/>
          <p:nvPr/>
        </p:nvSpPr>
        <p:spPr>
          <a:xfrm>
            <a:off x="1213125" y="6387932"/>
            <a:ext cx="10578550" cy="26384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“And having food and raiment let us be therewith content” (1 Ti. 6:8).</a:t>
            </a:r>
          </a:p>
        </p:txBody>
      </p:sp>
      <p:grpSp>
        <p:nvGrpSpPr>
          <p:cNvPr id="1261" name="21-Israel - Tabernacle Overview.jpeg"/>
          <p:cNvGrpSpPr/>
          <p:nvPr/>
        </p:nvGrpSpPr>
        <p:grpSpPr>
          <a:xfrm>
            <a:off x="1712210" y="508629"/>
            <a:ext cx="9580380" cy="5654500"/>
            <a:chOff x="0" y="0"/>
            <a:chExt cx="9580379" cy="5654498"/>
          </a:xfrm>
        </p:grpSpPr>
        <p:pic>
          <p:nvPicPr>
            <p:cNvPr id="1260"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59"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62"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4" name="The Tabernacle dwelt in the midst of enemies. Israel was surrounded by enemies. They spied on them; hired soothsayers to curse them; attacked them. The priests served in an armed camp and were themselves soldiers who could handle a sword."/>
          <p:cNvSpPr txBox="1"/>
          <p:nvPr/>
        </p:nvSpPr>
        <p:spPr>
          <a:xfrm>
            <a:off x="940472" y="6260932"/>
            <a:ext cx="11123856" cy="31961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Tabernacle dwelt in the midst of enemies. Israel was surrounded by enemies. They spied on them; hired soothsayers to curse them; attacked them. The priests served in an armed camp and were themselves soldiers who could handle a sword.</a:t>
            </a:r>
          </a:p>
        </p:txBody>
      </p:sp>
      <p:grpSp>
        <p:nvGrpSpPr>
          <p:cNvPr id="1267" name="21-Israel - Tabernacle Overview.jpeg"/>
          <p:cNvGrpSpPr/>
          <p:nvPr/>
        </p:nvGrpSpPr>
        <p:grpSpPr>
          <a:xfrm>
            <a:off x="1712210" y="432429"/>
            <a:ext cx="9580380" cy="5654500"/>
            <a:chOff x="0" y="0"/>
            <a:chExt cx="9580379" cy="5654498"/>
          </a:xfrm>
        </p:grpSpPr>
        <p:pic>
          <p:nvPicPr>
            <p:cNvPr id="1266"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65"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68"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The Tabernacle was a rectangular tent (45 long, 15 feet wide, 15 feet high) (Ex. 26)."/>
          <p:cNvSpPr txBox="1"/>
          <p:nvPr/>
        </p:nvSpPr>
        <p:spPr>
          <a:xfrm>
            <a:off x="1652405" y="7288021"/>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The Tabernacle</a:t>
            </a:r>
            <a:r>
              <a:t> was a rectangular tent (45 long, 15 feet wide, 15 feet high) (Ex. 26).</a:t>
            </a:r>
          </a:p>
        </p:txBody>
      </p:sp>
      <p:grpSp>
        <p:nvGrpSpPr>
          <p:cNvPr id="421" name="21-Israel - Tabernacle Overview.jpeg"/>
          <p:cNvGrpSpPr/>
          <p:nvPr/>
        </p:nvGrpSpPr>
        <p:grpSpPr>
          <a:xfrm>
            <a:off x="1896193" y="466010"/>
            <a:ext cx="9212413" cy="6581758"/>
            <a:chOff x="0" y="0"/>
            <a:chExt cx="9212412" cy="6581756"/>
          </a:xfrm>
        </p:grpSpPr>
        <p:pic>
          <p:nvPicPr>
            <p:cNvPr id="420" name="21-Israel - Tabernacle Overview.jpeg" descr="21-Israel - Tabernacle Overview.jpeg"/>
            <p:cNvPicPr>
              <a:picLocks noChangeAspect="1"/>
            </p:cNvPicPr>
            <p:nvPr/>
          </p:nvPicPr>
          <p:blipFill>
            <a:blip r:embed="rId2"/>
            <a:srcRect t="2653" r="45322" b="42098"/>
            <a:stretch>
              <a:fillRect/>
            </a:stretch>
          </p:blipFill>
          <p:spPr>
            <a:xfrm>
              <a:off x="76200" y="63500"/>
              <a:ext cx="9072713" cy="6442057"/>
            </a:xfrm>
            <a:prstGeom prst="rect">
              <a:avLst/>
            </a:prstGeom>
            <a:ln>
              <a:noFill/>
            </a:ln>
            <a:effectLst/>
          </p:spPr>
        </p:pic>
        <p:pic>
          <p:nvPicPr>
            <p:cNvPr id="419" name="21-Israel - Tabernacle Overview.jpeg" descr="21-Israel - Tabernacle Overview.jpeg"/>
            <p:cNvPicPr>
              <a:picLocks/>
            </p:cNvPicPr>
            <p:nvPr/>
          </p:nvPicPr>
          <p:blipFill>
            <a:blip r:embed="rId3"/>
            <a:stretch>
              <a:fillRect/>
            </a:stretch>
          </p:blipFill>
          <p:spPr>
            <a:xfrm>
              <a:off x="0" y="-1"/>
              <a:ext cx="9212413" cy="6581758"/>
            </a:xfrm>
            <a:prstGeom prst="rect">
              <a:avLst/>
            </a:prstGeom>
            <a:effectLst/>
          </p:spPr>
        </p:pic>
      </p:grpSp>
      <p:sp>
        <p:nvSpPr>
          <p:cNvPr id="422" name="wayoflife.org"/>
          <p:cNvSpPr txBox="1"/>
          <p:nvPr/>
        </p:nvSpPr>
        <p:spPr>
          <a:xfrm>
            <a:off x="1955662" y="6423923"/>
            <a:ext cx="228301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 name="“Finally, my brethren, be strong in the Lord, and in the power of his might. Put on the whole armour of God, that ye may be able to stand against the wiles of the devil” (Eph. 6:10-11)."/>
          <p:cNvSpPr txBox="1"/>
          <p:nvPr/>
        </p:nvSpPr>
        <p:spPr>
          <a:xfrm>
            <a:off x="1127648" y="6362532"/>
            <a:ext cx="10749504" cy="28542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“Finally, my brethren, be strong in the Lord, and in the power of his might. Put on the whole armour of God, that ye may be able to stand against the wiles of the devil” (Eph. 6:10-11).</a:t>
            </a:r>
          </a:p>
        </p:txBody>
      </p:sp>
      <p:grpSp>
        <p:nvGrpSpPr>
          <p:cNvPr id="1273" name="21-Israel - Tabernacle Overview.jpeg"/>
          <p:cNvGrpSpPr/>
          <p:nvPr/>
        </p:nvGrpSpPr>
        <p:grpSpPr>
          <a:xfrm>
            <a:off x="1712210" y="508629"/>
            <a:ext cx="9580380" cy="5654500"/>
            <a:chOff x="0" y="0"/>
            <a:chExt cx="9580379" cy="5654498"/>
          </a:xfrm>
        </p:grpSpPr>
        <p:pic>
          <p:nvPicPr>
            <p:cNvPr id="1272" name="21-Israel - Tabernacle Overview.jpeg" descr="21-Israel - Tabernacle Overview.jpeg"/>
            <p:cNvPicPr>
              <a:picLocks noChangeAspect="1"/>
            </p:cNvPicPr>
            <p:nvPr/>
          </p:nvPicPr>
          <p:blipFill>
            <a:blip r:embed="rId2"/>
            <a:srcRect t="2682" b="14239"/>
            <a:stretch>
              <a:fillRect/>
            </a:stretch>
          </p:blipFill>
          <p:spPr>
            <a:xfrm>
              <a:off x="76200" y="63500"/>
              <a:ext cx="9440680" cy="5514799"/>
            </a:xfrm>
            <a:prstGeom prst="rect">
              <a:avLst/>
            </a:prstGeom>
            <a:ln>
              <a:noFill/>
            </a:ln>
            <a:effectLst/>
          </p:spPr>
        </p:pic>
        <p:pic>
          <p:nvPicPr>
            <p:cNvPr id="1271" name="21-Israel - Tabernacle Overview.jpeg" descr="21-Israel - Tabernacle Overview.jpeg"/>
            <p:cNvPicPr>
              <a:picLocks/>
            </p:cNvPicPr>
            <p:nvPr/>
          </p:nvPicPr>
          <p:blipFill>
            <a:blip r:embed="rId3"/>
            <a:stretch>
              <a:fillRect/>
            </a:stretch>
          </p:blipFill>
          <p:spPr>
            <a:xfrm>
              <a:off x="0" y="0"/>
              <a:ext cx="9580380" cy="5654499"/>
            </a:xfrm>
            <a:prstGeom prst="rect">
              <a:avLst/>
            </a:prstGeom>
            <a:effectLst/>
          </p:spPr>
        </p:pic>
      </p:grpSp>
      <p:sp>
        <p:nvSpPr>
          <p:cNvPr id="1274" name="wayoflife.org"/>
          <p:cNvSpPr txBox="1"/>
          <p:nvPr/>
        </p:nvSpPr>
        <p:spPr>
          <a:xfrm>
            <a:off x="1595777" y="5545642"/>
            <a:ext cx="2450456"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6" name="For more on the Tabernacle and the Levitical system we recommend A Portrait of Christ: The Tabernacle, the Priesthood, and the Offerings, available from Way of Life Literature, www.wayoflife.org"/>
          <p:cNvSpPr txBox="1"/>
          <p:nvPr/>
        </p:nvSpPr>
        <p:spPr>
          <a:xfrm>
            <a:off x="893759" y="1271525"/>
            <a:ext cx="5166129" cy="80446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For more on the Tabernacle and the Levitical system we recommend </a:t>
            </a:r>
            <a:r>
              <a:rPr i="1"/>
              <a:t>A Portrait of Christ: The Tabernacle</a:t>
            </a:r>
            <a:r>
              <a:t>, </a:t>
            </a:r>
            <a:r>
              <a:rPr i="1"/>
              <a:t>the Priesthood, and the Offerings</a:t>
            </a:r>
            <a:r>
              <a:t>, available from Way of Life Literature, </a:t>
            </a:r>
            <a:r>
              <a:rPr>
                <a:solidFill>
                  <a:schemeClr val="accent1">
                    <a:lumMod val="20000"/>
                    <a:lumOff val="80000"/>
                  </a:schemeClr>
                </a:solidFill>
              </a:rPr>
              <a:t>www.wayoflife.org</a:t>
            </a:r>
            <a:endParaRPr>
              <a:solidFill>
                <a:schemeClr val="accent1">
                  <a:lumMod val="20000"/>
                  <a:lumOff val="80000"/>
                </a:schemeClr>
              </a:solidFill>
              <a:hlinkClick r:id="rId2"/>
            </a:endParaRPr>
          </a:p>
        </p:txBody>
      </p:sp>
      <p:pic>
        <p:nvPicPr>
          <p:cNvPr id="1277" name="A Portrait of Christ.jpeg" descr="A Portrait of Christ.jpeg"/>
          <p:cNvPicPr>
            <a:picLocks noChangeAspect="1"/>
          </p:cNvPicPr>
          <p:nvPr/>
        </p:nvPicPr>
        <p:blipFill>
          <a:blip r:embed="rId3"/>
          <a:stretch>
            <a:fillRect/>
          </a:stretch>
        </p:blipFill>
        <p:spPr>
          <a:xfrm>
            <a:off x="6754506" y="998610"/>
            <a:ext cx="4815642" cy="7299180"/>
          </a:xfrm>
          <a:prstGeom prst="rect">
            <a:avLst/>
          </a:prstGeom>
          <a:ln w="25400">
            <a:solidFill>
              <a:srgbClr val="FFFFFF"/>
            </a:solidFill>
            <a:miter lim="400000"/>
          </a:ln>
        </p:spPr>
      </p:pic>
    </p:spTree>
  </p:cSld>
  <p:clrMapOvr>
    <a:masterClrMapping/>
  </p:clrMapOvr>
  <p:transition spd="med"/>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9"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1280"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1281"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The Tabernacle sat in a court area fenced in by white linen curtain walls (Ex. 27:9-13). The court was 150 feet long and 75 feet wide. The walls were 7.5 feet high."/>
          <p:cNvSpPr txBox="1"/>
          <p:nvPr/>
        </p:nvSpPr>
        <p:spPr>
          <a:xfrm>
            <a:off x="794440" y="7006798"/>
            <a:ext cx="11415920" cy="22782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Tabernacle sat in a </a:t>
            </a:r>
            <a:r>
              <a:rPr>
                <a:solidFill>
                  <a:srgbClr val="FFFFFF"/>
                </a:solidFill>
              </a:rPr>
              <a:t>court area</a:t>
            </a:r>
            <a:r>
              <a:t> fenced in by white linen curtain walls (Ex. 27:9-13). The court was 150 feet long and 75 feet wide. The walls were 7.5 feet high.</a:t>
            </a:r>
          </a:p>
        </p:txBody>
      </p:sp>
      <p:grpSp>
        <p:nvGrpSpPr>
          <p:cNvPr id="427" name="21-Israel - Tabernacle Overview.jpeg"/>
          <p:cNvGrpSpPr/>
          <p:nvPr/>
        </p:nvGrpSpPr>
        <p:grpSpPr>
          <a:xfrm>
            <a:off x="1388190" y="534029"/>
            <a:ext cx="10228420" cy="6365492"/>
            <a:chOff x="0" y="0"/>
            <a:chExt cx="10228419" cy="6365491"/>
          </a:xfrm>
        </p:grpSpPr>
        <p:pic>
          <p:nvPicPr>
            <p:cNvPr id="426" name="21-Israel - Tabernacle Overview.jpeg" descr="21-Israel - Tabernacle Overview.jpeg"/>
            <p:cNvPicPr>
              <a:picLocks noChangeAspect="1"/>
            </p:cNvPicPr>
            <p:nvPr/>
          </p:nvPicPr>
          <p:blipFill>
            <a:blip r:embed="rId2"/>
            <a:srcRect t="2653" b="9528"/>
            <a:stretch>
              <a:fillRect/>
            </a:stretch>
          </p:blipFill>
          <p:spPr>
            <a:xfrm>
              <a:off x="76200" y="63500"/>
              <a:ext cx="10088720" cy="6225792"/>
            </a:xfrm>
            <a:prstGeom prst="rect">
              <a:avLst/>
            </a:prstGeom>
            <a:ln>
              <a:noFill/>
            </a:ln>
            <a:effectLst/>
          </p:spPr>
        </p:pic>
        <p:pic>
          <p:nvPicPr>
            <p:cNvPr id="425" name="21-Israel - Tabernacle Overview.jpeg" descr="21-Israel - Tabernacle Overview.jpeg"/>
            <p:cNvPicPr>
              <a:picLocks/>
            </p:cNvPicPr>
            <p:nvPr/>
          </p:nvPicPr>
          <p:blipFill>
            <a:blip r:embed="rId3"/>
            <a:stretch>
              <a:fillRect/>
            </a:stretch>
          </p:blipFill>
          <p:spPr>
            <a:xfrm>
              <a:off x="-1" y="-1"/>
              <a:ext cx="10228421" cy="6365493"/>
            </a:xfrm>
            <a:prstGeom prst="rect">
              <a:avLst/>
            </a:prstGeom>
            <a:effectLst/>
          </p:spPr>
        </p:pic>
      </p:grpSp>
      <p:sp>
        <p:nvSpPr>
          <p:cNvPr id="428" name="wayoflife.org"/>
          <p:cNvSpPr txBox="1"/>
          <p:nvPr/>
        </p:nvSpPr>
        <p:spPr>
          <a:xfrm>
            <a:off x="1371462" y="6271523"/>
            <a:ext cx="228301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he curtains hung from brass pillars standing on brass sockets (Ex. 27:9-13). There were 20 on the north and south sides and 10 on the west side."/>
          <p:cNvSpPr txBox="1"/>
          <p:nvPr/>
        </p:nvSpPr>
        <p:spPr>
          <a:xfrm>
            <a:off x="1211730" y="7040665"/>
            <a:ext cx="10581340" cy="22782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curtains hung from brass pillars standing on brass sockets (Ex. 27:9-13). There were 20 on the north and south sides and 10 on the west side. </a:t>
            </a:r>
          </a:p>
        </p:txBody>
      </p:sp>
      <p:grpSp>
        <p:nvGrpSpPr>
          <p:cNvPr id="433" name="21-Israel - Tabernacle Overview.jpeg"/>
          <p:cNvGrpSpPr/>
          <p:nvPr/>
        </p:nvGrpSpPr>
        <p:grpSpPr>
          <a:xfrm>
            <a:off x="1388190" y="534029"/>
            <a:ext cx="10228420" cy="6365492"/>
            <a:chOff x="0" y="0"/>
            <a:chExt cx="10228419" cy="6365491"/>
          </a:xfrm>
        </p:grpSpPr>
        <p:pic>
          <p:nvPicPr>
            <p:cNvPr id="432" name="21-Israel - Tabernacle Overview.jpeg" descr="21-Israel - Tabernacle Overview.jpeg"/>
            <p:cNvPicPr>
              <a:picLocks noChangeAspect="1"/>
            </p:cNvPicPr>
            <p:nvPr/>
          </p:nvPicPr>
          <p:blipFill>
            <a:blip r:embed="rId2"/>
            <a:srcRect t="2653" b="9528"/>
            <a:stretch>
              <a:fillRect/>
            </a:stretch>
          </p:blipFill>
          <p:spPr>
            <a:xfrm>
              <a:off x="76200" y="63500"/>
              <a:ext cx="10088720" cy="6225792"/>
            </a:xfrm>
            <a:prstGeom prst="rect">
              <a:avLst/>
            </a:prstGeom>
            <a:ln>
              <a:noFill/>
            </a:ln>
            <a:effectLst/>
          </p:spPr>
        </p:pic>
        <p:pic>
          <p:nvPicPr>
            <p:cNvPr id="431" name="21-Israel - Tabernacle Overview.jpeg" descr="21-Israel - Tabernacle Overview.jpeg"/>
            <p:cNvPicPr>
              <a:picLocks/>
            </p:cNvPicPr>
            <p:nvPr/>
          </p:nvPicPr>
          <p:blipFill>
            <a:blip r:embed="rId3"/>
            <a:stretch>
              <a:fillRect/>
            </a:stretch>
          </p:blipFill>
          <p:spPr>
            <a:xfrm>
              <a:off x="-1" y="-1"/>
              <a:ext cx="10228421" cy="6365493"/>
            </a:xfrm>
            <a:prstGeom prst="rect">
              <a:avLst/>
            </a:prstGeom>
            <a:effectLst/>
          </p:spPr>
        </p:pic>
      </p:grpSp>
      <p:sp>
        <p:nvSpPr>
          <p:cNvPr id="434" name="wayoflife.org"/>
          <p:cNvSpPr txBox="1"/>
          <p:nvPr/>
        </p:nvSpPr>
        <p:spPr>
          <a:xfrm>
            <a:off x="1371462" y="6271523"/>
            <a:ext cx="228301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The Tabernacle was located to the rear of the court area and occupied about one-third of the space."/>
          <p:cNvSpPr txBox="1"/>
          <p:nvPr/>
        </p:nvSpPr>
        <p:spPr>
          <a:xfrm>
            <a:off x="1186989" y="6990792"/>
            <a:ext cx="10630822" cy="20560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Tabernacle was located to the rear of the court area and occupied about one-third of the space.</a:t>
            </a:r>
          </a:p>
        </p:txBody>
      </p:sp>
      <p:grpSp>
        <p:nvGrpSpPr>
          <p:cNvPr id="439" name="21-Israel - Tabernacle Overview.jpeg"/>
          <p:cNvGrpSpPr/>
          <p:nvPr/>
        </p:nvGrpSpPr>
        <p:grpSpPr>
          <a:xfrm>
            <a:off x="1388190" y="534029"/>
            <a:ext cx="10228420" cy="6365492"/>
            <a:chOff x="0" y="0"/>
            <a:chExt cx="10228419" cy="6365491"/>
          </a:xfrm>
        </p:grpSpPr>
        <p:pic>
          <p:nvPicPr>
            <p:cNvPr id="438" name="21-Israel - Tabernacle Overview.jpeg" descr="21-Israel - Tabernacle Overview.jpeg"/>
            <p:cNvPicPr>
              <a:picLocks noChangeAspect="1"/>
            </p:cNvPicPr>
            <p:nvPr/>
          </p:nvPicPr>
          <p:blipFill>
            <a:blip r:embed="rId2"/>
            <a:srcRect t="2653" b="9528"/>
            <a:stretch>
              <a:fillRect/>
            </a:stretch>
          </p:blipFill>
          <p:spPr>
            <a:xfrm>
              <a:off x="76200" y="63500"/>
              <a:ext cx="10088720" cy="6225792"/>
            </a:xfrm>
            <a:prstGeom prst="rect">
              <a:avLst/>
            </a:prstGeom>
            <a:ln>
              <a:noFill/>
            </a:ln>
            <a:effectLst/>
          </p:spPr>
        </p:pic>
        <p:pic>
          <p:nvPicPr>
            <p:cNvPr id="437" name="21-Israel - Tabernacle Overview.jpeg" descr="21-Israel - Tabernacle Overview.jpeg"/>
            <p:cNvPicPr>
              <a:picLocks/>
            </p:cNvPicPr>
            <p:nvPr/>
          </p:nvPicPr>
          <p:blipFill>
            <a:blip r:embed="rId3"/>
            <a:stretch>
              <a:fillRect/>
            </a:stretch>
          </p:blipFill>
          <p:spPr>
            <a:xfrm>
              <a:off x="-1" y="-1"/>
              <a:ext cx="10228421" cy="6365493"/>
            </a:xfrm>
            <a:prstGeom prst="rect">
              <a:avLst/>
            </a:prstGeom>
            <a:effectLst/>
          </p:spPr>
        </p:pic>
      </p:grpSp>
      <p:sp>
        <p:nvSpPr>
          <p:cNvPr id="440" name="wayoflife.org"/>
          <p:cNvSpPr txBox="1"/>
          <p:nvPr/>
        </p:nvSpPr>
        <p:spPr>
          <a:xfrm>
            <a:off x="1371462" y="6271523"/>
            <a:ext cx="228301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There was one gate into the court, and it was on the east side (Ex. 27:14-16). It was a cloth curtain gate 20 cubits (30 feet, 9.1 meters) wide, so it was nearly one half the width of the east side of the court."/>
          <p:cNvSpPr txBox="1"/>
          <p:nvPr/>
        </p:nvSpPr>
        <p:spPr>
          <a:xfrm>
            <a:off x="1316053" y="6778989"/>
            <a:ext cx="10372694" cy="20560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37463">
              <a:lnSpc>
                <a:spcPct val="110000"/>
              </a:lnSpc>
              <a:defRPr sz="3128" cap="none">
                <a:solidFill>
                  <a:srgbClr val="94E3FE"/>
                </a:solidFill>
              </a:defRPr>
            </a:pPr>
            <a:r>
              <a:t>There was </a:t>
            </a:r>
            <a:r>
              <a:rPr>
                <a:solidFill>
                  <a:srgbClr val="FFFFFF"/>
                </a:solidFill>
              </a:rPr>
              <a:t>one gate</a:t>
            </a:r>
            <a:r>
              <a:t> into the court, and it was on the east side (Ex. 27:14-16). It was a cloth curtain gate 20 cubits (30 feet, 9.1 meters) wide, so it was nearly one half the width of the east side of the court.</a:t>
            </a:r>
          </a:p>
        </p:txBody>
      </p:sp>
      <p:grpSp>
        <p:nvGrpSpPr>
          <p:cNvPr id="445" name="21-Israel - Tabernacle Overview.jpeg"/>
          <p:cNvGrpSpPr/>
          <p:nvPr/>
        </p:nvGrpSpPr>
        <p:grpSpPr>
          <a:xfrm>
            <a:off x="1730996" y="592634"/>
            <a:ext cx="9542809" cy="5999779"/>
            <a:chOff x="0" y="0"/>
            <a:chExt cx="9542807" cy="5999777"/>
          </a:xfrm>
        </p:grpSpPr>
        <p:pic>
          <p:nvPicPr>
            <p:cNvPr id="444" name="21-Israel - Tabernacle Overview.jpeg" descr="21-Israel - Tabernacle Overview.jpeg"/>
            <p:cNvPicPr>
              <a:picLocks noChangeAspect="1"/>
            </p:cNvPicPr>
            <p:nvPr/>
          </p:nvPicPr>
          <p:blipFill>
            <a:blip r:embed="rId2"/>
            <a:srcRect l="43391" t="47600" r="8268" b="9528"/>
            <a:stretch>
              <a:fillRect/>
            </a:stretch>
          </p:blipFill>
          <p:spPr>
            <a:xfrm>
              <a:off x="76200" y="63500"/>
              <a:ext cx="9403108" cy="5860078"/>
            </a:xfrm>
            <a:prstGeom prst="rect">
              <a:avLst/>
            </a:prstGeom>
            <a:ln>
              <a:noFill/>
            </a:ln>
            <a:effectLst/>
          </p:spPr>
        </p:pic>
        <p:pic>
          <p:nvPicPr>
            <p:cNvPr id="443" name="21-Israel - Tabernacle Overview.jpeg" descr="21-Israel - Tabernacle Overview.jpeg"/>
            <p:cNvPicPr>
              <a:picLocks/>
            </p:cNvPicPr>
            <p:nvPr/>
          </p:nvPicPr>
          <p:blipFill>
            <a:blip r:embed="rId3"/>
            <a:stretch>
              <a:fillRect/>
            </a:stretch>
          </p:blipFill>
          <p:spPr>
            <a:xfrm>
              <a:off x="0" y="-1"/>
              <a:ext cx="9542808" cy="5999779"/>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It was “of blue, and purple, and scarlet, and fine twined linen, wrought with needlework” (Ex. 27:16). It hung from four brass pillars standing in brass sockets."/>
          <p:cNvSpPr txBox="1"/>
          <p:nvPr/>
        </p:nvSpPr>
        <p:spPr>
          <a:xfrm>
            <a:off x="1226204" y="6702789"/>
            <a:ext cx="10552392" cy="24175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It was “</a:t>
            </a:r>
            <a:r>
              <a:rPr i="1"/>
              <a:t>of</a:t>
            </a:r>
            <a:r>
              <a:t> blue, and purple, and scarlet, and fine twined linen, wrought with needlework” (Ex. 27:16). It hung from four brass pillars standing in brass sockets.</a:t>
            </a:r>
          </a:p>
        </p:txBody>
      </p:sp>
      <p:grpSp>
        <p:nvGrpSpPr>
          <p:cNvPr id="450" name="21-Israel - Tabernacle Overview.jpeg"/>
          <p:cNvGrpSpPr/>
          <p:nvPr/>
        </p:nvGrpSpPr>
        <p:grpSpPr>
          <a:xfrm>
            <a:off x="1730996" y="592634"/>
            <a:ext cx="9542809" cy="5999779"/>
            <a:chOff x="0" y="0"/>
            <a:chExt cx="9542807" cy="5999777"/>
          </a:xfrm>
        </p:grpSpPr>
        <p:pic>
          <p:nvPicPr>
            <p:cNvPr id="449" name="21-Israel - Tabernacle Overview.jpeg" descr="21-Israel - Tabernacle Overview.jpeg"/>
            <p:cNvPicPr>
              <a:picLocks noChangeAspect="1"/>
            </p:cNvPicPr>
            <p:nvPr/>
          </p:nvPicPr>
          <p:blipFill>
            <a:blip r:embed="rId2"/>
            <a:srcRect l="43391" t="47600" r="8268" b="9528"/>
            <a:stretch>
              <a:fillRect/>
            </a:stretch>
          </p:blipFill>
          <p:spPr>
            <a:xfrm>
              <a:off x="76200" y="63500"/>
              <a:ext cx="9403108" cy="5860078"/>
            </a:xfrm>
            <a:prstGeom prst="rect">
              <a:avLst/>
            </a:prstGeom>
            <a:ln>
              <a:noFill/>
            </a:ln>
            <a:effectLst/>
          </p:spPr>
        </p:pic>
        <p:pic>
          <p:nvPicPr>
            <p:cNvPr id="448" name="21-Israel - Tabernacle Overview.jpeg" descr="21-Israel - Tabernacle Overview.jpeg"/>
            <p:cNvPicPr>
              <a:picLocks/>
            </p:cNvPicPr>
            <p:nvPr/>
          </p:nvPicPr>
          <p:blipFill>
            <a:blip r:embed="rId3"/>
            <a:stretch>
              <a:fillRect/>
            </a:stretch>
          </p:blipFill>
          <p:spPr>
            <a:xfrm>
              <a:off x="0" y="-1"/>
              <a:ext cx="9542808" cy="5999779"/>
            </a:xfrm>
            <a:prstGeom prst="rect">
              <a:avLst/>
            </a:prstGeom>
            <a:effectLst/>
          </p:spPr>
        </p:pic>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The brazen altar or altar of sacrifice was made of wood covered with brass (Ex. 27:1-8). It was five cubits square (7.5 feet, 2.9 meters) and three cubits high (4.5 feet, 1.3 meters) and had horns on the four corners."/>
          <p:cNvSpPr txBox="1"/>
          <p:nvPr/>
        </p:nvSpPr>
        <p:spPr>
          <a:xfrm>
            <a:off x="1373048" y="6558910"/>
            <a:ext cx="10258704" cy="29304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a:t>
            </a:r>
            <a:r>
              <a:rPr>
                <a:solidFill>
                  <a:srgbClr val="FFFFFF"/>
                </a:solidFill>
              </a:rPr>
              <a:t>brazen altar or altar of sacrifice</a:t>
            </a:r>
            <a:r>
              <a:t> was made of wood covered with brass (Ex. 27:1-8). It was five cubits square (7.5 feet, 2.9 meters) and three cubits high (4.5 feet, 1.3 meters) and had horns on the four corners.</a:t>
            </a:r>
          </a:p>
        </p:txBody>
      </p:sp>
      <p:grpSp>
        <p:nvGrpSpPr>
          <p:cNvPr id="455" name="21-Israel - Tabernacle Overview.jpeg"/>
          <p:cNvGrpSpPr/>
          <p:nvPr/>
        </p:nvGrpSpPr>
        <p:grpSpPr>
          <a:xfrm>
            <a:off x="1775573" y="568938"/>
            <a:ext cx="9453655" cy="5865067"/>
            <a:chOff x="0" y="0"/>
            <a:chExt cx="9453653" cy="5865065"/>
          </a:xfrm>
        </p:grpSpPr>
        <p:pic>
          <p:nvPicPr>
            <p:cNvPr id="454" name="21-Israel - Tabernacle Overview.jpeg" descr="21-Israel - Tabernacle Overview.jpeg"/>
            <p:cNvPicPr>
              <a:picLocks noChangeAspect="1"/>
            </p:cNvPicPr>
            <p:nvPr/>
          </p:nvPicPr>
          <p:blipFill>
            <a:blip r:embed="rId2"/>
            <a:srcRect l="43391" t="47600" r="23263" b="23229"/>
            <a:stretch>
              <a:fillRect/>
            </a:stretch>
          </p:blipFill>
          <p:spPr>
            <a:xfrm>
              <a:off x="76200" y="63500"/>
              <a:ext cx="9313954" cy="5725366"/>
            </a:xfrm>
            <a:prstGeom prst="rect">
              <a:avLst/>
            </a:prstGeom>
            <a:ln>
              <a:noFill/>
            </a:ln>
            <a:effectLst/>
          </p:spPr>
        </p:pic>
        <p:pic>
          <p:nvPicPr>
            <p:cNvPr id="453" name="21-Israel - Tabernacle Overview.jpeg" descr="21-Israel - Tabernacle Overview.jpeg"/>
            <p:cNvPicPr>
              <a:picLocks/>
            </p:cNvPicPr>
            <p:nvPr/>
          </p:nvPicPr>
          <p:blipFill>
            <a:blip r:embed="rId3"/>
            <a:stretch>
              <a:fillRect/>
            </a:stretch>
          </p:blipFill>
          <p:spPr>
            <a:xfrm>
              <a:off x="0" y="-1"/>
              <a:ext cx="9453655" cy="5865067"/>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9" name="190de85b9d6d560620d031fd573accde.jpg"/>
          <p:cNvGrpSpPr/>
          <p:nvPr/>
        </p:nvGrpSpPr>
        <p:grpSpPr>
          <a:xfrm>
            <a:off x="1101585" y="1467177"/>
            <a:ext cx="10801630" cy="6819246"/>
            <a:chOff x="0" y="0"/>
            <a:chExt cx="10801628" cy="6819245"/>
          </a:xfrm>
        </p:grpSpPr>
        <p:pic>
          <p:nvPicPr>
            <p:cNvPr id="458" name="190de85b9d6d560620d031fd573accde.jpg" descr="190de85b9d6d560620d031fd573accde.jpg"/>
            <p:cNvPicPr>
              <a:picLocks noChangeAspect="1"/>
            </p:cNvPicPr>
            <p:nvPr/>
          </p:nvPicPr>
          <p:blipFill>
            <a:blip r:embed="rId2"/>
            <a:srcRect t="10073" b="4783"/>
            <a:stretch>
              <a:fillRect/>
            </a:stretch>
          </p:blipFill>
          <p:spPr>
            <a:xfrm>
              <a:off x="76200" y="63500"/>
              <a:ext cx="10661929" cy="6679546"/>
            </a:xfrm>
            <a:prstGeom prst="rect">
              <a:avLst/>
            </a:prstGeom>
            <a:ln>
              <a:noFill/>
            </a:ln>
            <a:effectLst/>
          </p:spPr>
        </p:pic>
        <p:pic>
          <p:nvPicPr>
            <p:cNvPr id="457" name="190de85b9d6d560620d031fd573accde.jpg" descr="190de85b9d6d560620d031fd573accde.jpg"/>
            <p:cNvPicPr>
              <a:picLocks/>
            </p:cNvPicPr>
            <p:nvPr/>
          </p:nvPicPr>
          <p:blipFill>
            <a:blip r:embed="rId3"/>
            <a:stretch>
              <a:fillRect/>
            </a:stretch>
          </p:blipFill>
          <p:spPr>
            <a:xfrm>
              <a:off x="0" y="-1"/>
              <a:ext cx="10801629" cy="6819247"/>
            </a:xfrm>
            <a:prstGeom prst="rect">
              <a:avLst/>
            </a:prstGeom>
            <a:effectLst/>
          </p:spPr>
        </p:pic>
      </p:gr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In front of the entrance to the Tabernacle was the laver for washing (Ex. 30:17-21). It was made of brass looking glasses (Ex. 38:8)."/>
          <p:cNvSpPr txBox="1"/>
          <p:nvPr/>
        </p:nvSpPr>
        <p:spPr>
          <a:xfrm>
            <a:off x="1223972" y="6660510"/>
            <a:ext cx="10556856" cy="25295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In front of the entrance to the Tabernacle was </a:t>
            </a:r>
            <a:r>
              <a:rPr>
                <a:solidFill>
                  <a:srgbClr val="FFFFFF"/>
                </a:solidFill>
              </a:rPr>
              <a:t>the laver for washing</a:t>
            </a:r>
            <a:r>
              <a:t> (Ex. 30:17-21). It was made of brass looking glasses (Ex. 38:8).</a:t>
            </a:r>
          </a:p>
        </p:txBody>
      </p:sp>
      <p:grpSp>
        <p:nvGrpSpPr>
          <p:cNvPr id="464" name="21-Israel - Tabernacle Overview.jpeg"/>
          <p:cNvGrpSpPr/>
          <p:nvPr/>
        </p:nvGrpSpPr>
        <p:grpSpPr>
          <a:xfrm>
            <a:off x="1775573" y="568938"/>
            <a:ext cx="9453655" cy="5865067"/>
            <a:chOff x="0" y="0"/>
            <a:chExt cx="9453653" cy="5865065"/>
          </a:xfrm>
        </p:grpSpPr>
        <p:pic>
          <p:nvPicPr>
            <p:cNvPr id="463" name="21-Israel - Tabernacle Overview.jpeg" descr="21-Israel - Tabernacle Overview.jpeg"/>
            <p:cNvPicPr>
              <a:picLocks noChangeAspect="1"/>
            </p:cNvPicPr>
            <p:nvPr/>
          </p:nvPicPr>
          <p:blipFill>
            <a:blip r:embed="rId2"/>
            <a:srcRect l="32532" t="35415" r="34122" b="35415"/>
            <a:stretch>
              <a:fillRect/>
            </a:stretch>
          </p:blipFill>
          <p:spPr>
            <a:xfrm>
              <a:off x="76200" y="63500"/>
              <a:ext cx="9313954" cy="5725366"/>
            </a:xfrm>
            <a:prstGeom prst="rect">
              <a:avLst/>
            </a:prstGeom>
            <a:ln>
              <a:noFill/>
            </a:ln>
            <a:effectLst/>
          </p:spPr>
        </p:pic>
        <p:pic>
          <p:nvPicPr>
            <p:cNvPr id="462" name="21-Israel - Tabernacle Overview.jpeg" descr="21-Israel - Tabernacle Overview.jpeg"/>
            <p:cNvPicPr>
              <a:picLocks/>
            </p:cNvPicPr>
            <p:nvPr/>
          </p:nvPicPr>
          <p:blipFill>
            <a:blip r:embed="rId3"/>
            <a:stretch>
              <a:fillRect/>
            </a:stretch>
          </p:blipFill>
          <p:spPr>
            <a:xfrm>
              <a:off x="0" y="-1"/>
              <a:ext cx="9453655" cy="5865067"/>
            </a:xfrm>
            <a:prstGeom prst="rect">
              <a:avLst/>
            </a:prstGeom>
            <a:effectLst/>
          </p:spPr>
        </p:pic>
      </p:gr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 name="Tab-8-laver.jpg" descr="Tab-8-laver.jpg"/>
          <p:cNvPicPr>
            <a:picLocks noChangeAspect="1"/>
          </p:cNvPicPr>
          <p:nvPr/>
        </p:nvPicPr>
        <p:blipFill>
          <a:blip r:embed="rId2"/>
          <a:srcRect l="35948" t="33916" r="21019" b="18290"/>
          <a:stretch>
            <a:fillRect/>
          </a:stretch>
        </p:blipFill>
        <p:spPr>
          <a:xfrm>
            <a:off x="2209403" y="1299368"/>
            <a:ext cx="8586113" cy="7154989"/>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0" name="house.jpg"/>
          <p:cNvGrpSpPr/>
          <p:nvPr/>
        </p:nvGrpSpPr>
        <p:grpSpPr>
          <a:xfrm>
            <a:off x="1173994" y="523984"/>
            <a:ext cx="10656812" cy="6062972"/>
            <a:chOff x="0" y="0"/>
            <a:chExt cx="10656810" cy="6062971"/>
          </a:xfrm>
        </p:grpSpPr>
        <p:pic>
          <p:nvPicPr>
            <p:cNvPr id="469" name="house.jpg" descr="house.jpg"/>
            <p:cNvPicPr>
              <a:picLocks noChangeAspect="1"/>
            </p:cNvPicPr>
            <p:nvPr/>
          </p:nvPicPr>
          <p:blipFill>
            <a:blip r:embed="rId2"/>
            <a:srcRect t="15978" b="8927"/>
            <a:stretch>
              <a:fillRect/>
            </a:stretch>
          </p:blipFill>
          <p:spPr>
            <a:xfrm>
              <a:off x="76200" y="63500"/>
              <a:ext cx="10517111" cy="5923272"/>
            </a:xfrm>
            <a:prstGeom prst="rect">
              <a:avLst/>
            </a:prstGeom>
            <a:ln>
              <a:noFill/>
            </a:ln>
            <a:effectLst/>
          </p:spPr>
        </p:pic>
        <p:pic>
          <p:nvPicPr>
            <p:cNvPr id="468" name="house.jpg" descr="house.jpg"/>
            <p:cNvPicPr>
              <a:picLocks/>
            </p:cNvPicPr>
            <p:nvPr/>
          </p:nvPicPr>
          <p:blipFill>
            <a:blip r:embed="rId3"/>
            <a:stretch>
              <a:fillRect/>
            </a:stretch>
          </p:blipFill>
          <p:spPr>
            <a:xfrm>
              <a:off x="0" y="-1"/>
              <a:ext cx="10656811" cy="6062973"/>
            </a:xfrm>
            <a:prstGeom prst="rect">
              <a:avLst/>
            </a:prstGeom>
            <a:effectLst/>
          </p:spPr>
        </p:pic>
      </p:grpSp>
      <p:sp>
        <p:nvSpPr>
          <p:cNvPr id="471" name="The sides of the Tabernacle were wooden boards covered with gold and standing in sockets of silver (Ex. 26:15-30). Each board was 2.25 feet wide and 15 feet high."/>
          <p:cNvSpPr txBox="1"/>
          <p:nvPr/>
        </p:nvSpPr>
        <p:spPr>
          <a:xfrm>
            <a:off x="1407534" y="6690563"/>
            <a:ext cx="10189732" cy="25312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a:t>
            </a:r>
            <a:r>
              <a:rPr>
                <a:solidFill>
                  <a:srgbClr val="FFFFFF"/>
                </a:solidFill>
              </a:rPr>
              <a:t>sides of the Tabernacle</a:t>
            </a:r>
            <a:r>
              <a:t> were wooden boards covered with gold and standing in sockets of silver (Ex. 26:15-30). Each board was 2.25 feet wide and 15 feet high.</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5" name="tabernacle.png"/>
          <p:cNvGrpSpPr/>
          <p:nvPr/>
        </p:nvGrpSpPr>
        <p:grpSpPr>
          <a:xfrm>
            <a:off x="1593269" y="616320"/>
            <a:ext cx="9818263" cy="8520960"/>
            <a:chOff x="0" y="0"/>
            <a:chExt cx="9818261" cy="8520959"/>
          </a:xfrm>
        </p:grpSpPr>
        <p:pic>
          <p:nvPicPr>
            <p:cNvPr id="474" name="tabernacle.png" descr="tabernacle.png"/>
            <p:cNvPicPr>
              <a:picLocks noChangeAspect="1"/>
            </p:cNvPicPr>
            <p:nvPr/>
          </p:nvPicPr>
          <p:blipFill>
            <a:blip r:embed="rId2"/>
            <a:srcRect/>
            <a:stretch>
              <a:fillRect/>
            </a:stretch>
          </p:blipFill>
          <p:spPr>
            <a:xfrm>
              <a:off x="76200" y="63500"/>
              <a:ext cx="9678562" cy="8381260"/>
            </a:xfrm>
            <a:prstGeom prst="rect">
              <a:avLst/>
            </a:prstGeom>
            <a:ln>
              <a:noFill/>
            </a:ln>
            <a:effectLst/>
          </p:spPr>
        </p:pic>
        <p:pic>
          <p:nvPicPr>
            <p:cNvPr id="473" name="tabernacle.png" descr="tabernacle.png"/>
            <p:cNvPicPr>
              <a:picLocks/>
            </p:cNvPicPr>
            <p:nvPr/>
          </p:nvPicPr>
          <p:blipFill>
            <a:blip r:embed="rId3"/>
            <a:stretch>
              <a:fillRect/>
            </a:stretch>
          </p:blipFill>
          <p:spPr>
            <a:xfrm>
              <a:off x="-1" y="-1"/>
              <a:ext cx="9818263" cy="8520961"/>
            </a:xfrm>
            <a:prstGeom prst="rect">
              <a:avLst/>
            </a:prstGeom>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9" name="dde8af7b273e77b09d35a0c9bdd33bcc.jpg"/>
          <p:cNvGrpSpPr/>
          <p:nvPr/>
        </p:nvGrpSpPr>
        <p:grpSpPr>
          <a:xfrm>
            <a:off x="787298" y="414390"/>
            <a:ext cx="11430204" cy="7440959"/>
            <a:chOff x="0" y="0"/>
            <a:chExt cx="11430202" cy="7440957"/>
          </a:xfrm>
        </p:grpSpPr>
        <p:pic>
          <p:nvPicPr>
            <p:cNvPr id="478" name="dde8af7b273e77b09d35a0c9bdd33bcc.jpg" descr="dde8af7b273e77b09d35a0c9bdd33bcc.jpg"/>
            <p:cNvPicPr>
              <a:picLocks noChangeAspect="1"/>
            </p:cNvPicPr>
            <p:nvPr/>
          </p:nvPicPr>
          <p:blipFill>
            <a:blip r:embed="rId2"/>
            <a:srcRect t="1307" b="1307"/>
            <a:stretch>
              <a:fillRect/>
            </a:stretch>
          </p:blipFill>
          <p:spPr>
            <a:xfrm>
              <a:off x="76200" y="63500"/>
              <a:ext cx="11290503" cy="7301258"/>
            </a:xfrm>
            <a:prstGeom prst="rect">
              <a:avLst/>
            </a:prstGeom>
            <a:ln>
              <a:noFill/>
            </a:ln>
            <a:effectLst/>
          </p:spPr>
        </p:pic>
        <p:pic>
          <p:nvPicPr>
            <p:cNvPr id="477" name="dde8af7b273e77b09d35a0c9bdd33bcc.jpg" descr="dde8af7b273e77b09d35a0c9bdd33bcc.jpg"/>
            <p:cNvPicPr>
              <a:picLocks/>
            </p:cNvPicPr>
            <p:nvPr/>
          </p:nvPicPr>
          <p:blipFill>
            <a:blip r:embed="rId3"/>
            <a:stretch>
              <a:fillRect/>
            </a:stretch>
          </p:blipFill>
          <p:spPr>
            <a:xfrm>
              <a:off x="0" y="-1"/>
              <a:ext cx="11430203" cy="7440959"/>
            </a:xfrm>
            <a:prstGeom prst="rect">
              <a:avLst/>
            </a:prstGeom>
            <a:effectLst/>
          </p:spPr>
        </p:pic>
      </p:grpSp>
      <p:sp>
        <p:nvSpPr>
          <p:cNvPr id="480" name="The boards were joined together with horizontal bars. The construction was solid and durable."/>
          <p:cNvSpPr txBox="1"/>
          <p:nvPr/>
        </p:nvSpPr>
        <p:spPr>
          <a:xfrm>
            <a:off x="1437531" y="8050028"/>
            <a:ext cx="10129738" cy="18255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boards were joined together with horizontal bars. The construction was solid and durable.</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4" name="house.jpg"/>
          <p:cNvGrpSpPr/>
          <p:nvPr/>
        </p:nvGrpSpPr>
        <p:grpSpPr>
          <a:xfrm>
            <a:off x="1173994" y="523984"/>
            <a:ext cx="10656812" cy="6062972"/>
            <a:chOff x="0" y="0"/>
            <a:chExt cx="10656810" cy="6062971"/>
          </a:xfrm>
        </p:grpSpPr>
        <p:pic>
          <p:nvPicPr>
            <p:cNvPr id="483" name="house.jpg" descr="house.jpg"/>
            <p:cNvPicPr>
              <a:picLocks noChangeAspect="1"/>
            </p:cNvPicPr>
            <p:nvPr/>
          </p:nvPicPr>
          <p:blipFill>
            <a:blip r:embed="rId2"/>
            <a:srcRect t="15978" b="8927"/>
            <a:stretch>
              <a:fillRect/>
            </a:stretch>
          </p:blipFill>
          <p:spPr>
            <a:xfrm>
              <a:off x="76200" y="63500"/>
              <a:ext cx="10517111" cy="5923272"/>
            </a:xfrm>
            <a:prstGeom prst="rect">
              <a:avLst/>
            </a:prstGeom>
            <a:ln>
              <a:noFill/>
            </a:ln>
            <a:effectLst/>
          </p:spPr>
        </p:pic>
        <p:pic>
          <p:nvPicPr>
            <p:cNvPr id="482" name="house.jpg" descr="house.jpg"/>
            <p:cNvPicPr>
              <a:picLocks/>
            </p:cNvPicPr>
            <p:nvPr/>
          </p:nvPicPr>
          <p:blipFill>
            <a:blip r:embed="rId3"/>
            <a:stretch>
              <a:fillRect/>
            </a:stretch>
          </p:blipFill>
          <p:spPr>
            <a:xfrm>
              <a:off x="0" y="-1"/>
              <a:ext cx="10656811" cy="6062973"/>
            </a:xfrm>
            <a:prstGeom prst="rect">
              <a:avLst/>
            </a:prstGeom>
            <a:effectLst/>
          </p:spPr>
        </p:pic>
      </p:grpSp>
      <p:sp>
        <p:nvSpPr>
          <p:cNvPr id="485" name="The gold depicts Christ’s Deity and glory as in God’s city, the New Jerusalem. “… and the city was pure gold, like unto clear glass” (Re. 21:18)."/>
          <p:cNvSpPr txBox="1"/>
          <p:nvPr/>
        </p:nvSpPr>
        <p:spPr>
          <a:xfrm>
            <a:off x="1173994" y="6783396"/>
            <a:ext cx="10656812" cy="24795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gold depicts Christ’s Deity and glory as in God’s city, the New Jerusalem. </a:t>
            </a:r>
            <a:r>
              <a:rPr>
                <a:solidFill>
                  <a:srgbClr val="FFFFFF"/>
                </a:solidFill>
              </a:rPr>
              <a:t>“… and the city </a:t>
            </a:r>
            <a:r>
              <a:rPr i="1">
                <a:solidFill>
                  <a:srgbClr val="FFFFFF"/>
                </a:solidFill>
              </a:rPr>
              <a:t>was</a:t>
            </a:r>
            <a:r>
              <a:rPr>
                <a:solidFill>
                  <a:srgbClr val="FFFFFF"/>
                </a:solidFill>
              </a:rPr>
              <a:t> pure gold, like unto clear glass” (Re. 21:18).</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 name="house.jpg"/>
          <p:cNvGrpSpPr/>
          <p:nvPr/>
        </p:nvGrpSpPr>
        <p:grpSpPr>
          <a:xfrm>
            <a:off x="1563630" y="784875"/>
            <a:ext cx="9877540" cy="4859549"/>
            <a:chOff x="0" y="0"/>
            <a:chExt cx="9877538" cy="4859547"/>
          </a:xfrm>
        </p:grpSpPr>
        <p:pic>
          <p:nvPicPr>
            <p:cNvPr id="488" name="house.jpg" descr="house.jpg"/>
            <p:cNvPicPr>
              <a:picLocks noChangeAspect="1"/>
            </p:cNvPicPr>
            <p:nvPr/>
          </p:nvPicPr>
          <p:blipFill>
            <a:blip r:embed="rId2"/>
            <a:srcRect l="35532" t="49501" r="12310" b="16791"/>
            <a:stretch>
              <a:fillRect/>
            </a:stretch>
          </p:blipFill>
          <p:spPr>
            <a:xfrm>
              <a:off x="76200" y="63500"/>
              <a:ext cx="9737839" cy="4719848"/>
            </a:xfrm>
            <a:prstGeom prst="rect">
              <a:avLst/>
            </a:prstGeom>
            <a:ln>
              <a:noFill/>
            </a:ln>
            <a:effectLst/>
          </p:spPr>
        </p:pic>
        <p:pic>
          <p:nvPicPr>
            <p:cNvPr id="487" name="house.jpg" descr="house.jpg"/>
            <p:cNvPicPr>
              <a:picLocks/>
            </p:cNvPicPr>
            <p:nvPr/>
          </p:nvPicPr>
          <p:blipFill>
            <a:blip r:embed="rId3"/>
            <a:stretch>
              <a:fillRect/>
            </a:stretch>
          </p:blipFill>
          <p:spPr>
            <a:xfrm>
              <a:off x="0" y="0"/>
              <a:ext cx="9877540" cy="4859548"/>
            </a:xfrm>
            <a:prstGeom prst="rect">
              <a:avLst/>
            </a:prstGeom>
            <a:effectLst/>
          </p:spPr>
        </p:pic>
      </p:grpSp>
      <p:sp>
        <p:nvSpPr>
          <p:cNvPr id="490" name="The silver sockets depict redemption. The redemption money was a shekel of silver (Le. 27:6)."/>
          <p:cNvSpPr txBox="1"/>
          <p:nvPr/>
        </p:nvSpPr>
        <p:spPr>
          <a:xfrm>
            <a:off x="1173994" y="5815279"/>
            <a:ext cx="10656812" cy="15125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silver sockets depict redemption. The redemption money was a shekel of silver (Le. 27:6).</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4" name="iu.jpeg"/>
          <p:cNvGrpSpPr/>
          <p:nvPr/>
        </p:nvGrpSpPr>
        <p:grpSpPr>
          <a:xfrm>
            <a:off x="1741294" y="679570"/>
            <a:ext cx="9522212" cy="5700275"/>
            <a:chOff x="0" y="0"/>
            <a:chExt cx="9522211" cy="5700274"/>
          </a:xfrm>
        </p:grpSpPr>
        <p:pic>
          <p:nvPicPr>
            <p:cNvPr id="493" name="iu.jpeg" descr="iu.jpeg"/>
            <p:cNvPicPr>
              <a:picLocks noChangeAspect="1"/>
            </p:cNvPicPr>
            <p:nvPr/>
          </p:nvPicPr>
          <p:blipFill>
            <a:blip r:embed="rId2"/>
            <a:srcRect t="7654" b="4167"/>
            <a:stretch>
              <a:fillRect/>
            </a:stretch>
          </p:blipFill>
          <p:spPr>
            <a:xfrm>
              <a:off x="76199" y="63500"/>
              <a:ext cx="9382512" cy="5560575"/>
            </a:xfrm>
            <a:prstGeom prst="rect">
              <a:avLst/>
            </a:prstGeom>
            <a:ln>
              <a:noFill/>
            </a:ln>
            <a:effectLst/>
          </p:spPr>
        </p:pic>
        <p:pic>
          <p:nvPicPr>
            <p:cNvPr id="492" name="iu.jpeg" descr="iu.jpeg"/>
            <p:cNvPicPr>
              <a:picLocks/>
            </p:cNvPicPr>
            <p:nvPr/>
          </p:nvPicPr>
          <p:blipFill>
            <a:blip r:embed="rId3"/>
            <a:stretch>
              <a:fillRect/>
            </a:stretch>
          </p:blipFill>
          <p:spPr>
            <a:xfrm>
              <a:off x="0" y="0"/>
              <a:ext cx="9522212" cy="5700275"/>
            </a:xfrm>
            <a:prstGeom prst="rect">
              <a:avLst/>
            </a:prstGeom>
            <a:effectLst/>
          </p:spPr>
        </p:pic>
      </p:grpSp>
      <p:sp>
        <p:nvSpPr>
          <p:cNvPr id="495" name="Over the top and sides were four layers of curtains (Ex. 26:1-14). First was a covering of linen entwined with blue, purple, and scarlet, and engraved with images of the cherubims (Ex. 26:1-6)."/>
          <p:cNvSpPr txBox="1"/>
          <p:nvPr/>
        </p:nvSpPr>
        <p:spPr>
          <a:xfrm>
            <a:off x="1243785" y="6519315"/>
            <a:ext cx="10517230" cy="26357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72516">
              <a:lnSpc>
                <a:spcPct val="110000"/>
              </a:lnSpc>
              <a:defRPr sz="3332" cap="none">
                <a:solidFill>
                  <a:srgbClr val="94E3FE"/>
                </a:solidFill>
              </a:defRPr>
            </a:pPr>
            <a:r>
              <a:t>Over the top and sides were </a:t>
            </a:r>
            <a:r>
              <a:rPr>
                <a:solidFill>
                  <a:srgbClr val="FFFFFF"/>
                </a:solidFill>
              </a:rPr>
              <a:t>four layers of curtains</a:t>
            </a:r>
            <a:r>
              <a:t> (Ex. 26:1-14). First was a covering of linen entwined with blue, purple, and scarlet, and engraved with images of the cherubims (Ex. 26:1-6).</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The curtain of linen entwined with blue, purple, and scarlet and images of the cherubims was the roof that the priests saw inside. This drawing depicts the holy of holies without the ark of the covenant."/>
          <p:cNvSpPr txBox="1"/>
          <p:nvPr/>
        </p:nvSpPr>
        <p:spPr>
          <a:xfrm>
            <a:off x="1243785" y="6922143"/>
            <a:ext cx="10517230" cy="26357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72516">
              <a:lnSpc>
                <a:spcPct val="110000"/>
              </a:lnSpc>
              <a:defRPr sz="3332" cap="none">
                <a:solidFill>
                  <a:srgbClr val="94E3FE"/>
                </a:solidFill>
              </a:defRPr>
            </a:lvl1pPr>
          </a:lstStyle>
          <a:p>
            <a:r>
              <a:t>The curtain of linen entwined with blue, purple, and scarlet and images of the cherubims was the roof that the priests saw inside. This drawing depicts the holy of holies without the ark of the covenant.</a:t>
            </a:r>
          </a:p>
        </p:txBody>
      </p:sp>
      <p:pic>
        <p:nvPicPr>
          <p:cNvPr id="498" name="2c3d33eba48adf943cf4af7191ee0df0.jpg" descr="2c3d33eba48adf943cf4af7191ee0df0.jpg"/>
          <p:cNvPicPr>
            <a:picLocks noChangeAspect="1"/>
          </p:cNvPicPr>
          <p:nvPr/>
        </p:nvPicPr>
        <p:blipFill>
          <a:blip r:embed="rId2"/>
          <a:srcRect b="3376"/>
          <a:stretch>
            <a:fillRect/>
          </a:stretch>
        </p:blipFill>
        <p:spPr>
          <a:xfrm>
            <a:off x="2183867" y="402827"/>
            <a:ext cx="8637066" cy="6259077"/>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2" name="iu.jpeg"/>
          <p:cNvGrpSpPr/>
          <p:nvPr/>
        </p:nvGrpSpPr>
        <p:grpSpPr>
          <a:xfrm>
            <a:off x="2173439" y="687369"/>
            <a:ext cx="8657922" cy="5181680"/>
            <a:chOff x="0" y="0"/>
            <a:chExt cx="8657921" cy="5181679"/>
          </a:xfrm>
        </p:grpSpPr>
        <p:pic>
          <p:nvPicPr>
            <p:cNvPr id="501" name="iu.jpeg" descr="iu.jpeg"/>
            <p:cNvPicPr>
              <a:picLocks noChangeAspect="1"/>
            </p:cNvPicPr>
            <p:nvPr/>
          </p:nvPicPr>
          <p:blipFill>
            <a:blip r:embed="rId2"/>
            <a:srcRect l="21552" t="19044" b="19044"/>
            <a:stretch>
              <a:fillRect/>
            </a:stretch>
          </p:blipFill>
          <p:spPr>
            <a:xfrm>
              <a:off x="76199" y="63500"/>
              <a:ext cx="8518223" cy="5041980"/>
            </a:xfrm>
            <a:prstGeom prst="rect">
              <a:avLst/>
            </a:prstGeom>
            <a:ln>
              <a:noFill/>
            </a:ln>
            <a:effectLst/>
          </p:spPr>
        </p:pic>
        <p:pic>
          <p:nvPicPr>
            <p:cNvPr id="500" name="iu.jpeg" descr="iu.jpeg"/>
            <p:cNvPicPr>
              <a:picLocks/>
            </p:cNvPicPr>
            <p:nvPr/>
          </p:nvPicPr>
          <p:blipFill>
            <a:blip r:embed="rId3"/>
            <a:stretch>
              <a:fillRect/>
            </a:stretch>
          </p:blipFill>
          <p:spPr>
            <a:xfrm>
              <a:off x="-1" y="0"/>
              <a:ext cx="8657923" cy="5181680"/>
            </a:xfrm>
            <a:prstGeom prst="rect">
              <a:avLst/>
            </a:prstGeom>
            <a:effectLst/>
          </p:spPr>
        </p:pic>
      </p:grpSp>
      <p:sp>
        <p:nvSpPr>
          <p:cNvPr id="503" name="The fourth curtain layer was made of badgers’ skins, which was black or brown or some other dull color. This is what was seen from outside the Tabernacle. It represents Christ in His incarnation. “… when we shall see him, there is no beauty that we shoul"/>
          <p:cNvSpPr txBox="1"/>
          <p:nvPr/>
        </p:nvSpPr>
        <p:spPr>
          <a:xfrm>
            <a:off x="1243785" y="6012676"/>
            <a:ext cx="10867640" cy="3280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78358">
              <a:lnSpc>
                <a:spcPct val="110000"/>
              </a:lnSpc>
              <a:defRPr sz="3366" cap="none">
                <a:solidFill>
                  <a:srgbClr val="94E3FE"/>
                </a:solidFill>
              </a:defRPr>
            </a:pPr>
            <a:r>
              <a:t>The fourth curtain layer was made of badgers’ skins, which was black or brown or some other dull color. This is what was seen from outside the Tabernacle. It represents Christ in His incarnation. </a:t>
            </a:r>
            <a:r>
              <a:rPr>
                <a:solidFill>
                  <a:srgbClr val="FFFFFF"/>
                </a:solidFill>
              </a:rPr>
              <a:t>“… when we shall see him, </a:t>
            </a:r>
            <a:r>
              <a:rPr i="1">
                <a:solidFill>
                  <a:srgbClr val="FFFFFF"/>
                </a:solidFill>
              </a:rPr>
              <a:t>there is</a:t>
            </a:r>
            <a:r>
              <a:rPr>
                <a:solidFill>
                  <a:srgbClr val="FFFFFF"/>
                </a:solidFill>
              </a:rPr>
              <a:t> no beauty that we should desire him” (Isa. 53:2).</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The door of the Tabernacle was a curtain of blue, purple, scarlet, and fine twined linen. The white linen signifies Christ’s pure, sinless nature (Heb. 7:26). The blue, His heavenly origin (1 Co. 15:47); the purple, His royalty; the scarlet, His sacrific"/>
          <p:cNvSpPr txBox="1"/>
          <p:nvPr/>
        </p:nvSpPr>
        <p:spPr>
          <a:xfrm>
            <a:off x="1243785" y="6131154"/>
            <a:ext cx="10408100" cy="28913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43305">
              <a:lnSpc>
                <a:spcPct val="110000"/>
              </a:lnSpc>
              <a:defRPr sz="3162" cap="none">
                <a:solidFill>
                  <a:srgbClr val="94E3FE"/>
                </a:solidFill>
              </a:defRPr>
            </a:lvl1pPr>
          </a:lstStyle>
          <a:p>
            <a:r>
              <a:t>The door of the Tabernacle was a curtain of blue, purple, scarlet, and fine twined linen. The white linen signifies Christ’s pure, sinless nature (Heb. 7:26). The blue, His heavenly origin (1 Co. 15:47); the purple, His royalty; the scarlet, His sacrificial atonement.</a:t>
            </a:r>
          </a:p>
        </p:txBody>
      </p:sp>
      <p:grpSp>
        <p:nvGrpSpPr>
          <p:cNvPr id="508" name="27-Israel - Tabernacle Offering.jpeg"/>
          <p:cNvGrpSpPr/>
          <p:nvPr/>
        </p:nvGrpSpPr>
        <p:grpSpPr>
          <a:xfrm>
            <a:off x="1639545" y="622844"/>
            <a:ext cx="9725709" cy="5356837"/>
            <a:chOff x="0" y="0"/>
            <a:chExt cx="9725707" cy="5356836"/>
          </a:xfrm>
        </p:grpSpPr>
        <p:pic>
          <p:nvPicPr>
            <p:cNvPr id="507" name="27-Israel - Tabernacle Offering.jpeg" descr="27-Israel - Tabernacle Offering.jpeg"/>
            <p:cNvPicPr>
              <a:picLocks noChangeAspect="1"/>
            </p:cNvPicPr>
            <p:nvPr/>
          </p:nvPicPr>
          <p:blipFill>
            <a:blip r:embed="rId2"/>
            <a:srcRect l="38305" t="25363" r="943" b="30551"/>
            <a:stretch>
              <a:fillRect/>
            </a:stretch>
          </p:blipFill>
          <p:spPr>
            <a:xfrm>
              <a:off x="76200" y="63500"/>
              <a:ext cx="9586008" cy="5217136"/>
            </a:xfrm>
            <a:prstGeom prst="rect">
              <a:avLst/>
            </a:prstGeom>
            <a:ln>
              <a:noFill/>
            </a:ln>
            <a:effectLst/>
          </p:spPr>
        </p:pic>
        <p:pic>
          <p:nvPicPr>
            <p:cNvPr id="506" name="27-Israel - Tabernacle Offering.jpeg" descr="27-Israel - Tabernacle Offering.jpeg"/>
            <p:cNvPicPr>
              <a:picLocks/>
            </p:cNvPicPr>
            <p:nvPr/>
          </p:nvPicPr>
          <p:blipFill>
            <a:blip r:embed="rId3"/>
            <a:stretch>
              <a:fillRect/>
            </a:stretch>
          </p:blipFill>
          <p:spPr>
            <a:xfrm>
              <a:off x="-1" y="-1"/>
              <a:ext cx="9725709" cy="5356838"/>
            </a:xfrm>
            <a:prstGeom prst="rect">
              <a:avLst/>
            </a:prstGeom>
            <a:effectLst/>
          </p:spPr>
        </p:pic>
      </p:grpSp>
      <p:sp>
        <p:nvSpPr>
          <p:cNvPr id="509" name="goodsalt.com"/>
          <p:cNvSpPr txBox="1"/>
          <p:nvPr/>
        </p:nvSpPr>
        <p:spPr>
          <a:xfrm>
            <a:off x="1605265" y="715613"/>
            <a:ext cx="259916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The curtain door hung on five pillars of wood overlaid with gold set in sockets of brass (Ex. 26:36-37)."/>
          <p:cNvSpPr txBox="1"/>
          <p:nvPr/>
        </p:nvSpPr>
        <p:spPr>
          <a:xfrm>
            <a:off x="1359418" y="6574611"/>
            <a:ext cx="10285964" cy="24970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curtain door hung on five pillars of wood overlaid with gold set in sockets of brass (Ex. 26:36-37). </a:t>
            </a:r>
          </a:p>
        </p:txBody>
      </p:sp>
      <p:grpSp>
        <p:nvGrpSpPr>
          <p:cNvPr id="514" name="27-Israel - Tabernacle Offering.jpeg"/>
          <p:cNvGrpSpPr/>
          <p:nvPr/>
        </p:nvGrpSpPr>
        <p:grpSpPr>
          <a:xfrm>
            <a:off x="1260413" y="622844"/>
            <a:ext cx="10483973" cy="5769518"/>
            <a:chOff x="0" y="0"/>
            <a:chExt cx="10483972" cy="5769517"/>
          </a:xfrm>
        </p:grpSpPr>
        <p:pic>
          <p:nvPicPr>
            <p:cNvPr id="513" name="27-Israel - Tabernacle Offering.jpeg" descr="27-Israel - Tabernacle Offering.jpeg"/>
            <p:cNvPicPr>
              <a:picLocks noChangeAspect="1"/>
            </p:cNvPicPr>
            <p:nvPr/>
          </p:nvPicPr>
          <p:blipFill>
            <a:blip r:embed="rId2"/>
            <a:srcRect l="38305" t="25363" r="943" b="30551"/>
            <a:stretch>
              <a:fillRect/>
            </a:stretch>
          </p:blipFill>
          <p:spPr>
            <a:xfrm>
              <a:off x="76200" y="63500"/>
              <a:ext cx="10344273" cy="5629818"/>
            </a:xfrm>
            <a:prstGeom prst="rect">
              <a:avLst/>
            </a:prstGeom>
            <a:ln>
              <a:noFill/>
            </a:ln>
            <a:effectLst/>
          </p:spPr>
        </p:pic>
        <p:pic>
          <p:nvPicPr>
            <p:cNvPr id="512" name="27-Israel - Tabernacle Offering.jpeg" descr="27-Israel - Tabernacle Offering.jpeg"/>
            <p:cNvPicPr>
              <a:picLocks/>
            </p:cNvPicPr>
            <p:nvPr/>
          </p:nvPicPr>
          <p:blipFill>
            <a:blip r:embed="rId3"/>
            <a:stretch>
              <a:fillRect/>
            </a:stretch>
          </p:blipFill>
          <p:spPr>
            <a:xfrm>
              <a:off x="-1" y="-1"/>
              <a:ext cx="10483974" cy="5769519"/>
            </a:xfrm>
            <a:prstGeom prst="rect">
              <a:avLst/>
            </a:prstGeom>
            <a:effectLst/>
          </p:spPr>
        </p:pic>
      </p:grpSp>
      <p:sp>
        <p:nvSpPr>
          <p:cNvPr id="515" name="goodsalt.com"/>
          <p:cNvSpPr txBox="1"/>
          <p:nvPr/>
        </p:nvSpPr>
        <p:spPr>
          <a:xfrm>
            <a:off x="1198865" y="741013"/>
            <a:ext cx="259916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9" name="tabernacle cut away view.jpg"/>
          <p:cNvGrpSpPr/>
          <p:nvPr/>
        </p:nvGrpSpPr>
        <p:grpSpPr>
          <a:xfrm>
            <a:off x="1818662" y="507332"/>
            <a:ext cx="9367475" cy="6004942"/>
            <a:chOff x="0" y="0"/>
            <a:chExt cx="9367473" cy="6004941"/>
          </a:xfrm>
        </p:grpSpPr>
        <p:pic>
          <p:nvPicPr>
            <p:cNvPr id="518" name="tabernacle cut away view.jpg" descr="tabernacle cut away view.jpg"/>
            <p:cNvPicPr>
              <a:picLocks noChangeAspect="1"/>
            </p:cNvPicPr>
            <p:nvPr/>
          </p:nvPicPr>
          <p:blipFill>
            <a:blip r:embed="rId2"/>
            <a:srcRect l="14440" t="20990" r="24389" b="27168"/>
            <a:stretch>
              <a:fillRect/>
            </a:stretch>
          </p:blipFill>
          <p:spPr>
            <a:xfrm>
              <a:off x="76200" y="63500"/>
              <a:ext cx="9227774" cy="5865242"/>
            </a:xfrm>
            <a:prstGeom prst="rect">
              <a:avLst/>
            </a:prstGeom>
            <a:ln>
              <a:noFill/>
            </a:ln>
            <a:effectLst/>
          </p:spPr>
        </p:pic>
        <p:pic>
          <p:nvPicPr>
            <p:cNvPr id="517" name="tabernacle cut away view.jpg" descr="tabernacle cut away view.jpg"/>
            <p:cNvPicPr>
              <a:picLocks/>
            </p:cNvPicPr>
            <p:nvPr/>
          </p:nvPicPr>
          <p:blipFill>
            <a:blip r:embed="rId3"/>
            <a:stretch>
              <a:fillRect/>
            </a:stretch>
          </p:blipFill>
          <p:spPr>
            <a:xfrm>
              <a:off x="-1" y="-1"/>
              <a:ext cx="9367475" cy="6004943"/>
            </a:xfrm>
            <a:prstGeom prst="rect">
              <a:avLst/>
            </a:prstGeom>
            <a:effectLst/>
          </p:spPr>
        </p:pic>
      </p:grpSp>
      <p:sp>
        <p:nvSpPr>
          <p:cNvPr id="520" name="The Tabernacle was divided into two compartments - the holy place in the front with the candlestick, the table of shewbread, and the incense altar, and the holy of holies in the rear with the ark of the covenant."/>
          <p:cNvSpPr txBox="1"/>
          <p:nvPr/>
        </p:nvSpPr>
        <p:spPr>
          <a:xfrm>
            <a:off x="754528" y="6658537"/>
            <a:ext cx="11495744" cy="26886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Tabernacle was divided into two compartments - </a:t>
            </a:r>
            <a:r>
              <a:rPr>
                <a:solidFill>
                  <a:srgbClr val="FFFFFF"/>
                </a:solidFill>
              </a:rPr>
              <a:t>the holy place</a:t>
            </a:r>
            <a:r>
              <a:t> in the front with the candlestick, the table of shewbread, and the incense altar, and </a:t>
            </a:r>
            <a:r>
              <a:rPr>
                <a:solidFill>
                  <a:srgbClr val="FFFFFF"/>
                </a:solidFill>
              </a:rPr>
              <a:t>the holy of holies</a:t>
            </a:r>
            <a:r>
              <a:t> in the rear with the ark of the covenant.</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4" name="holy_places_big.jpg"/>
          <p:cNvGrpSpPr/>
          <p:nvPr/>
        </p:nvGrpSpPr>
        <p:grpSpPr>
          <a:xfrm>
            <a:off x="433570" y="2188359"/>
            <a:ext cx="12137660" cy="5376882"/>
            <a:chOff x="0" y="0"/>
            <a:chExt cx="12137659" cy="5376881"/>
          </a:xfrm>
        </p:grpSpPr>
        <p:pic>
          <p:nvPicPr>
            <p:cNvPr id="523" name="holy_places_big.jpg" descr="holy_places_big.jpg"/>
            <p:cNvPicPr>
              <a:picLocks noChangeAspect="1"/>
            </p:cNvPicPr>
            <p:nvPr/>
          </p:nvPicPr>
          <p:blipFill>
            <a:blip r:embed="rId2"/>
            <a:srcRect l="1755" t="2787" r="5845" b="2787"/>
            <a:stretch>
              <a:fillRect/>
            </a:stretch>
          </p:blipFill>
          <p:spPr>
            <a:xfrm>
              <a:off x="76200" y="63500"/>
              <a:ext cx="11997961" cy="5237182"/>
            </a:xfrm>
            <a:prstGeom prst="rect">
              <a:avLst/>
            </a:prstGeom>
            <a:ln>
              <a:noFill/>
            </a:ln>
            <a:effectLst/>
          </p:spPr>
        </p:pic>
        <p:pic>
          <p:nvPicPr>
            <p:cNvPr id="522" name="holy_places_big.jpg" descr="holy_places_big.jpg"/>
            <p:cNvPicPr>
              <a:picLocks/>
            </p:cNvPicPr>
            <p:nvPr/>
          </p:nvPicPr>
          <p:blipFill>
            <a:blip r:embed="rId3"/>
            <a:stretch>
              <a:fillRect/>
            </a:stretch>
          </p:blipFill>
          <p:spPr>
            <a:xfrm>
              <a:off x="0" y="0"/>
              <a:ext cx="12137661" cy="5376882"/>
            </a:xfrm>
            <a:prstGeom prst="rect">
              <a:avLst/>
            </a:prstGeom>
            <a:effectLst/>
          </p:spPr>
        </p:pic>
      </p:grpSp>
      <p:sp>
        <p:nvSpPr>
          <p:cNvPr id="525" name="Holy Place"/>
          <p:cNvSpPr txBox="1"/>
          <p:nvPr/>
        </p:nvSpPr>
        <p:spPr>
          <a:xfrm>
            <a:off x="7354623" y="7736065"/>
            <a:ext cx="3077211" cy="1035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Holy Place</a:t>
            </a:r>
          </a:p>
        </p:txBody>
      </p:sp>
      <p:sp>
        <p:nvSpPr>
          <p:cNvPr id="526" name="Holy of Holies"/>
          <p:cNvSpPr txBox="1"/>
          <p:nvPr/>
        </p:nvSpPr>
        <p:spPr>
          <a:xfrm>
            <a:off x="418478" y="7736065"/>
            <a:ext cx="3077211" cy="10351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Holy of Holies</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0" name="tabernacle cut away view.jpg"/>
          <p:cNvGrpSpPr/>
          <p:nvPr/>
        </p:nvGrpSpPr>
        <p:grpSpPr>
          <a:xfrm>
            <a:off x="1893801" y="732875"/>
            <a:ext cx="9217197" cy="6166604"/>
            <a:chOff x="0" y="0"/>
            <a:chExt cx="9217196" cy="6166603"/>
          </a:xfrm>
        </p:grpSpPr>
        <p:pic>
          <p:nvPicPr>
            <p:cNvPr id="529" name="tabernacle cut away view.jpg" descr="tabernacle cut away view.jpg"/>
            <p:cNvPicPr>
              <a:picLocks noChangeAspect="1"/>
            </p:cNvPicPr>
            <p:nvPr/>
          </p:nvPicPr>
          <p:blipFill>
            <a:blip r:embed="rId2"/>
            <a:srcRect l="29860" t="38330" r="41546" b="36357"/>
            <a:stretch>
              <a:fillRect/>
            </a:stretch>
          </p:blipFill>
          <p:spPr>
            <a:xfrm>
              <a:off x="76200" y="63500"/>
              <a:ext cx="9077497" cy="6026904"/>
            </a:xfrm>
            <a:prstGeom prst="rect">
              <a:avLst/>
            </a:prstGeom>
            <a:ln>
              <a:noFill/>
            </a:ln>
            <a:effectLst/>
          </p:spPr>
        </p:pic>
        <p:pic>
          <p:nvPicPr>
            <p:cNvPr id="528" name="tabernacle cut away view.jpg" descr="tabernacle cut away view.jpg"/>
            <p:cNvPicPr>
              <a:picLocks/>
            </p:cNvPicPr>
            <p:nvPr/>
          </p:nvPicPr>
          <p:blipFill>
            <a:blip r:embed="rId3"/>
            <a:stretch>
              <a:fillRect/>
            </a:stretch>
          </p:blipFill>
          <p:spPr>
            <a:xfrm>
              <a:off x="0" y="-1"/>
              <a:ext cx="9217197" cy="6166604"/>
            </a:xfrm>
            <a:prstGeom prst="rect">
              <a:avLst/>
            </a:prstGeom>
            <a:effectLst/>
          </p:spPr>
        </p:pic>
      </p:grpSp>
      <p:sp>
        <p:nvSpPr>
          <p:cNvPr id="531" name="The holy place contained the candlestick, the table of shewbread, and the incense altar"/>
          <p:cNvSpPr txBox="1"/>
          <p:nvPr/>
        </p:nvSpPr>
        <p:spPr>
          <a:xfrm>
            <a:off x="1809071" y="7108152"/>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holy place contained the candlestick, the table of shewbread, and the incense altar</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5" name="golden_lampstand.jpg"/>
          <p:cNvGrpSpPr/>
          <p:nvPr/>
        </p:nvGrpSpPr>
        <p:grpSpPr>
          <a:xfrm>
            <a:off x="2164452" y="845707"/>
            <a:ext cx="8675896" cy="5821956"/>
            <a:chOff x="0" y="0"/>
            <a:chExt cx="8675895" cy="5821954"/>
          </a:xfrm>
        </p:grpSpPr>
        <p:pic>
          <p:nvPicPr>
            <p:cNvPr id="534" name="golden_lampstand.jpg" descr="golden_lampstand.jpg"/>
            <p:cNvPicPr>
              <a:picLocks noChangeAspect="1"/>
            </p:cNvPicPr>
            <p:nvPr/>
          </p:nvPicPr>
          <p:blipFill>
            <a:blip r:embed="rId2"/>
            <a:srcRect l="7749" r="7749"/>
            <a:stretch>
              <a:fillRect/>
            </a:stretch>
          </p:blipFill>
          <p:spPr>
            <a:xfrm>
              <a:off x="76200" y="63499"/>
              <a:ext cx="8536196" cy="5682256"/>
            </a:xfrm>
            <a:prstGeom prst="rect">
              <a:avLst/>
            </a:prstGeom>
            <a:ln>
              <a:noFill/>
            </a:ln>
            <a:effectLst/>
          </p:spPr>
        </p:pic>
        <p:pic>
          <p:nvPicPr>
            <p:cNvPr id="533" name="golden_lampstand.jpg" descr="golden_lampstand.jpg"/>
            <p:cNvPicPr>
              <a:picLocks/>
            </p:cNvPicPr>
            <p:nvPr/>
          </p:nvPicPr>
          <p:blipFill>
            <a:blip r:embed="rId3"/>
            <a:stretch>
              <a:fillRect/>
            </a:stretch>
          </p:blipFill>
          <p:spPr>
            <a:xfrm>
              <a:off x="-1" y="-1"/>
              <a:ext cx="8675897" cy="5821956"/>
            </a:xfrm>
            <a:prstGeom prst="rect">
              <a:avLst/>
            </a:prstGeom>
            <a:effectLst/>
          </p:spPr>
        </p:pic>
      </p:grpSp>
      <p:sp>
        <p:nvSpPr>
          <p:cNvPr id="536" name="The candlestick had seven lamps (Ex. 25:31-39). It was made of solid gold and was on the south side of the room (Ex. 26:35)."/>
          <p:cNvSpPr txBox="1"/>
          <p:nvPr/>
        </p:nvSpPr>
        <p:spPr>
          <a:xfrm>
            <a:off x="1809071" y="6871194"/>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a:t>
            </a:r>
            <a:r>
              <a:rPr>
                <a:solidFill>
                  <a:srgbClr val="FFFFFF"/>
                </a:solidFill>
              </a:rPr>
              <a:t>candlestick</a:t>
            </a:r>
            <a:r>
              <a:t> had seven lamps (Ex. 25:31-39). It was made of solid gold and was on the south side of the room (Ex. 26:35).</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0" name="Table-of-Showbread-bread-of-presence-Jesus-I-am-the-bread-of-....jpeg"/>
          <p:cNvGrpSpPr/>
          <p:nvPr/>
        </p:nvGrpSpPr>
        <p:grpSpPr>
          <a:xfrm>
            <a:off x="1893801" y="567005"/>
            <a:ext cx="9217197" cy="6166604"/>
            <a:chOff x="0" y="0"/>
            <a:chExt cx="9217196" cy="6166603"/>
          </a:xfrm>
        </p:grpSpPr>
        <p:pic>
          <p:nvPicPr>
            <p:cNvPr id="539" name="Table-of-Showbread-bread-of-presence-Jesus-I-am-the-bread-of-....jpeg" descr="Table-of-Showbread-bread-of-presence-Jesus-I-am-the-bread-of-....jpeg"/>
            <p:cNvPicPr>
              <a:picLocks noChangeAspect="1"/>
            </p:cNvPicPr>
            <p:nvPr/>
          </p:nvPicPr>
          <p:blipFill>
            <a:blip r:embed="rId2"/>
            <a:srcRect t="6549" b="6549"/>
            <a:stretch>
              <a:fillRect/>
            </a:stretch>
          </p:blipFill>
          <p:spPr>
            <a:xfrm>
              <a:off x="76200" y="63500"/>
              <a:ext cx="9077497" cy="6026904"/>
            </a:xfrm>
            <a:prstGeom prst="rect">
              <a:avLst/>
            </a:prstGeom>
            <a:ln>
              <a:noFill/>
            </a:ln>
            <a:effectLst/>
          </p:spPr>
        </p:pic>
        <p:pic>
          <p:nvPicPr>
            <p:cNvPr id="538" name="Table-of-Showbread-bread-of-presence-Jesus-I-am-the-bread-of-....jpeg" descr="Table-of-Showbread-bread-of-presence-Jesus-I-am-the-bread-of-....jpeg"/>
            <p:cNvPicPr>
              <a:picLocks/>
            </p:cNvPicPr>
            <p:nvPr/>
          </p:nvPicPr>
          <p:blipFill>
            <a:blip r:embed="rId3"/>
            <a:stretch>
              <a:fillRect/>
            </a:stretch>
          </p:blipFill>
          <p:spPr>
            <a:xfrm>
              <a:off x="0" y="-1"/>
              <a:ext cx="9217197" cy="6166604"/>
            </a:xfrm>
            <a:prstGeom prst="rect">
              <a:avLst/>
            </a:prstGeom>
            <a:effectLst/>
          </p:spPr>
        </p:pic>
      </p:grpSp>
      <p:sp>
        <p:nvSpPr>
          <p:cNvPr id="541" name="The table of shewbread was made of shittim wood covered with gold (Ex. 25:23-30). It was two cubits (3 feet) long, a cubit (1.5 feet) wide, and a 1.5 cubits (2.25 feet) high. It was on the north side of the room (Ex. 26:35)."/>
          <p:cNvSpPr txBox="1"/>
          <p:nvPr/>
        </p:nvSpPr>
        <p:spPr>
          <a:xfrm>
            <a:off x="763727" y="6871194"/>
            <a:ext cx="11477346" cy="26667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60831">
              <a:lnSpc>
                <a:spcPct val="110000"/>
              </a:lnSpc>
              <a:defRPr sz="3264" cap="none">
                <a:solidFill>
                  <a:srgbClr val="94E3FE"/>
                </a:solidFill>
              </a:defRPr>
            </a:pPr>
            <a:r>
              <a:t>The </a:t>
            </a:r>
            <a:r>
              <a:rPr>
                <a:solidFill>
                  <a:srgbClr val="FFFFFF"/>
                </a:solidFill>
              </a:rPr>
              <a:t>table of shewbread</a:t>
            </a:r>
            <a:r>
              <a:t> was made of shittim wood covered with gold (Ex. 25:23-30). It was two cubits (3 feet) long, a cubit (1.5 feet) wide, and a 1.5 cubits (2.25 feet) high. It was on the north side of the room (Ex. 26:35).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5" name="Table-of-Showbread-bread-of-presence-Jesus-I-am-the-bread-of-....jpeg"/>
          <p:cNvGrpSpPr/>
          <p:nvPr/>
        </p:nvGrpSpPr>
        <p:grpSpPr>
          <a:xfrm>
            <a:off x="1893801" y="543309"/>
            <a:ext cx="9217198" cy="6166604"/>
            <a:chOff x="0" y="0"/>
            <a:chExt cx="9217196" cy="6166603"/>
          </a:xfrm>
        </p:grpSpPr>
        <p:pic>
          <p:nvPicPr>
            <p:cNvPr id="544" name="Table-of-Showbread-bread-of-presence-Jesus-I-am-the-bread-of-....jpeg" descr="Table-of-Showbread-bread-of-presence-Jesus-I-am-the-bread-of-....jpeg"/>
            <p:cNvPicPr>
              <a:picLocks noChangeAspect="1"/>
            </p:cNvPicPr>
            <p:nvPr/>
          </p:nvPicPr>
          <p:blipFill>
            <a:blip r:embed="rId2"/>
            <a:srcRect t="6549" b="6549"/>
            <a:stretch>
              <a:fillRect/>
            </a:stretch>
          </p:blipFill>
          <p:spPr>
            <a:xfrm>
              <a:off x="76200" y="63500"/>
              <a:ext cx="9077497" cy="6026904"/>
            </a:xfrm>
            <a:prstGeom prst="rect">
              <a:avLst/>
            </a:prstGeom>
            <a:ln>
              <a:noFill/>
            </a:ln>
            <a:effectLst/>
          </p:spPr>
        </p:pic>
        <p:pic>
          <p:nvPicPr>
            <p:cNvPr id="543" name="Table-of-Showbread-bread-of-presence-Jesus-I-am-the-bread-of-....jpeg" descr="Table-of-Showbread-bread-of-presence-Jesus-I-am-the-bread-of-....jpeg"/>
            <p:cNvPicPr>
              <a:picLocks/>
            </p:cNvPicPr>
            <p:nvPr/>
          </p:nvPicPr>
          <p:blipFill>
            <a:blip r:embed="rId3"/>
            <a:stretch>
              <a:fillRect/>
            </a:stretch>
          </p:blipFill>
          <p:spPr>
            <a:xfrm>
              <a:off x="0" y="-1"/>
              <a:ext cx="9217197" cy="6166604"/>
            </a:xfrm>
            <a:prstGeom prst="rect">
              <a:avLst/>
            </a:prstGeom>
            <a:effectLst/>
          </p:spPr>
        </p:pic>
      </p:grpSp>
      <p:sp>
        <p:nvSpPr>
          <p:cNvPr id="546" name="On the table were 12 loaves of bread in two rows of six each (Le. 24:5-6). Each loaf was made with two tenth deals or one-fifth of an ephah of flour (Le. 24:5), about 3.8 quarts."/>
          <p:cNvSpPr txBox="1"/>
          <p:nvPr/>
        </p:nvSpPr>
        <p:spPr>
          <a:xfrm>
            <a:off x="1346449" y="6894890"/>
            <a:ext cx="10311902" cy="23624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On the table were 12 loaves of bread in two rows of six each (Le. 24:5-6). Each loaf was made with two tenth deals or one-fifth of an ephah of flour (Le. 24:5), about 3.8 quarts. </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0" name="Table-of-Showbread-bread-of-presence-Jesus-I-am-the-bread-of-....jpeg"/>
          <p:cNvGrpSpPr/>
          <p:nvPr/>
        </p:nvGrpSpPr>
        <p:grpSpPr>
          <a:xfrm>
            <a:off x="1893801" y="543309"/>
            <a:ext cx="9217197" cy="6166604"/>
            <a:chOff x="0" y="0"/>
            <a:chExt cx="9217196" cy="6166603"/>
          </a:xfrm>
        </p:grpSpPr>
        <p:pic>
          <p:nvPicPr>
            <p:cNvPr id="549" name="Table-of-Showbread-bread-of-presence-Jesus-I-am-the-bread-of-....jpeg" descr="Table-of-Showbread-bread-of-presence-Jesus-I-am-the-bread-of-....jpeg"/>
            <p:cNvPicPr>
              <a:picLocks noChangeAspect="1"/>
            </p:cNvPicPr>
            <p:nvPr/>
          </p:nvPicPr>
          <p:blipFill>
            <a:blip r:embed="rId2"/>
            <a:srcRect t="6549" b="6549"/>
            <a:stretch>
              <a:fillRect/>
            </a:stretch>
          </p:blipFill>
          <p:spPr>
            <a:xfrm>
              <a:off x="76200" y="63500"/>
              <a:ext cx="9077497" cy="6026904"/>
            </a:xfrm>
            <a:prstGeom prst="rect">
              <a:avLst/>
            </a:prstGeom>
            <a:ln>
              <a:noFill/>
            </a:ln>
            <a:effectLst/>
          </p:spPr>
        </p:pic>
        <p:pic>
          <p:nvPicPr>
            <p:cNvPr id="548" name="Table-of-Showbread-bread-of-presence-Jesus-I-am-the-bread-of-....jpeg" descr="Table-of-Showbread-bread-of-presence-Jesus-I-am-the-bread-of-....jpeg"/>
            <p:cNvPicPr>
              <a:picLocks/>
            </p:cNvPicPr>
            <p:nvPr/>
          </p:nvPicPr>
          <p:blipFill>
            <a:blip r:embed="rId3"/>
            <a:stretch>
              <a:fillRect/>
            </a:stretch>
          </p:blipFill>
          <p:spPr>
            <a:xfrm>
              <a:off x="0" y="-1"/>
              <a:ext cx="9217197" cy="6166604"/>
            </a:xfrm>
            <a:prstGeom prst="rect">
              <a:avLst/>
            </a:prstGeom>
            <a:effectLst/>
          </p:spPr>
        </p:pic>
      </p:grpSp>
      <p:sp>
        <p:nvSpPr>
          <p:cNvPr id="551" name="Frankincense was placed upon the bread for a memorial unto the Lord (Le. 24:7). The bread was replaced each sabbath (Le. 24:8). The priests ate the bread when they ministered in the holy place (Le. 24:9)."/>
          <p:cNvSpPr txBox="1"/>
          <p:nvPr/>
        </p:nvSpPr>
        <p:spPr>
          <a:xfrm>
            <a:off x="1018087" y="6871195"/>
            <a:ext cx="10968626" cy="28775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54990">
              <a:lnSpc>
                <a:spcPct val="110000"/>
              </a:lnSpc>
              <a:defRPr sz="3230" cap="none">
                <a:solidFill>
                  <a:srgbClr val="94E3FE"/>
                </a:solidFill>
              </a:defRPr>
            </a:lvl1pPr>
          </a:lstStyle>
          <a:p>
            <a:r>
              <a:t> Frankincense was placed upon the bread for a memorial unto the Lord (Le. 24:7). The bread was replaced each sabbath (Le. 24:8). The priests ate the bread when they ministered in the holy place (Le. 24:9).</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The incense altar was made of wood covered with gold (Ex. 30:1-10). It was one cubit (1.5 feet) square and two cubits (3 feet) high. It had horns on each corner."/>
          <p:cNvSpPr txBox="1"/>
          <p:nvPr/>
        </p:nvSpPr>
        <p:spPr>
          <a:xfrm>
            <a:off x="1706151" y="6088908"/>
            <a:ext cx="9592498" cy="32311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 The </a:t>
            </a:r>
            <a:r>
              <a:rPr>
                <a:solidFill>
                  <a:srgbClr val="FFFFFF"/>
                </a:solidFill>
              </a:rPr>
              <a:t>incense altar</a:t>
            </a:r>
            <a:r>
              <a:t> was made of wood covered with gold (Ex. 30:1-10). It was one cubit (1.5 feet) square and two cubits (3 feet) high. It had horns on each corner. </a:t>
            </a:r>
          </a:p>
        </p:txBody>
      </p:sp>
      <p:grpSp>
        <p:nvGrpSpPr>
          <p:cNvPr id="556" name="iu.jpeg"/>
          <p:cNvGrpSpPr/>
          <p:nvPr/>
        </p:nvGrpSpPr>
        <p:grpSpPr>
          <a:xfrm>
            <a:off x="3311095" y="722145"/>
            <a:ext cx="6382610" cy="5188599"/>
            <a:chOff x="0" y="0"/>
            <a:chExt cx="6382609" cy="5188598"/>
          </a:xfrm>
        </p:grpSpPr>
        <p:pic>
          <p:nvPicPr>
            <p:cNvPr id="555" name="iu.jpeg" descr="iu.jpeg"/>
            <p:cNvPicPr>
              <a:picLocks noChangeAspect="1"/>
            </p:cNvPicPr>
            <p:nvPr/>
          </p:nvPicPr>
          <p:blipFill>
            <a:blip r:embed="rId2"/>
            <a:srcRect l="28553" t="46398" r="28553" b="7425"/>
            <a:stretch>
              <a:fillRect/>
            </a:stretch>
          </p:blipFill>
          <p:spPr>
            <a:xfrm>
              <a:off x="76200" y="63500"/>
              <a:ext cx="6242910" cy="5048899"/>
            </a:xfrm>
            <a:prstGeom prst="rect">
              <a:avLst/>
            </a:prstGeom>
            <a:ln>
              <a:noFill/>
            </a:ln>
            <a:effectLst/>
          </p:spPr>
        </p:pic>
        <p:pic>
          <p:nvPicPr>
            <p:cNvPr id="554" name="iu.jpeg" descr="iu.jpeg"/>
            <p:cNvPicPr>
              <a:picLocks/>
            </p:cNvPicPr>
            <p:nvPr/>
          </p:nvPicPr>
          <p:blipFill>
            <a:blip r:embed="rId3"/>
            <a:stretch>
              <a:fillRect/>
            </a:stretch>
          </p:blipFill>
          <p:spPr>
            <a:xfrm>
              <a:off x="0" y="0"/>
              <a:ext cx="6382610" cy="5188599"/>
            </a:xfrm>
            <a:prstGeom prst="rect">
              <a:avLst/>
            </a:prstGeom>
            <a:effectLst/>
          </p:spPr>
        </p:pic>
      </p:gr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It stood in front of the vail before the holy of holies. “And thou shalt put it before the vail that is by the ark of the testimony, before the mercy seat that is over the testimony, where I will meet with thee” (Ex. 30:6)."/>
          <p:cNvSpPr txBox="1"/>
          <p:nvPr/>
        </p:nvSpPr>
        <p:spPr>
          <a:xfrm>
            <a:off x="726795" y="6864378"/>
            <a:ext cx="11551210" cy="28775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 It stood in front of the vail before the holy of holies. </a:t>
            </a:r>
            <a:r>
              <a:rPr>
                <a:solidFill>
                  <a:srgbClr val="FFFFFF"/>
                </a:solidFill>
              </a:rPr>
              <a:t>“And thou shalt put it before the vail that </a:t>
            </a:r>
            <a:r>
              <a:rPr i="1">
                <a:solidFill>
                  <a:srgbClr val="FFFFFF"/>
                </a:solidFill>
              </a:rPr>
              <a:t>is</a:t>
            </a:r>
            <a:r>
              <a:rPr>
                <a:solidFill>
                  <a:srgbClr val="FFFFFF"/>
                </a:solidFill>
              </a:rPr>
              <a:t> by the ark of the testimony, before the mercy seat that </a:t>
            </a:r>
            <a:r>
              <a:rPr i="1">
                <a:solidFill>
                  <a:srgbClr val="FFFFFF"/>
                </a:solidFill>
              </a:rPr>
              <a:t>is</a:t>
            </a:r>
            <a:r>
              <a:rPr>
                <a:solidFill>
                  <a:srgbClr val="FFFFFF"/>
                </a:solidFill>
              </a:rPr>
              <a:t> over the testimony, where I will meet with thee” (Ex. 30:6).</a:t>
            </a:r>
          </a:p>
        </p:txBody>
      </p:sp>
      <p:grpSp>
        <p:nvGrpSpPr>
          <p:cNvPr id="561" name="iu.jpeg"/>
          <p:cNvGrpSpPr/>
          <p:nvPr/>
        </p:nvGrpSpPr>
        <p:grpSpPr>
          <a:xfrm>
            <a:off x="1854033" y="506377"/>
            <a:ext cx="9296733" cy="6178795"/>
            <a:chOff x="0" y="0"/>
            <a:chExt cx="9296731" cy="6178793"/>
          </a:xfrm>
        </p:grpSpPr>
        <p:pic>
          <p:nvPicPr>
            <p:cNvPr id="560" name="iu.jpeg" descr="iu.jpeg"/>
            <p:cNvPicPr>
              <a:picLocks noChangeAspect="1"/>
            </p:cNvPicPr>
            <p:nvPr/>
          </p:nvPicPr>
          <p:blipFill>
            <a:blip r:embed="rId2"/>
            <a:srcRect t="16048" r="11130" b="5935"/>
            <a:stretch>
              <a:fillRect/>
            </a:stretch>
          </p:blipFill>
          <p:spPr>
            <a:xfrm>
              <a:off x="76200" y="63500"/>
              <a:ext cx="9157032" cy="6039095"/>
            </a:xfrm>
            <a:prstGeom prst="rect">
              <a:avLst/>
            </a:prstGeom>
            <a:ln>
              <a:noFill/>
            </a:ln>
            <a:effectLst/>
          </p:spPr>
        </p:pic>
        <p:pic>
          <p:nvPicPr>
            <p:cNvPr id="559" name="iu.jpeg" descr="iu.jpeg"/>
            <p:cNvPicPr>
              <a:picLocks/>
            </p:cNvPicPr>
            <p:nvPr/>
          </p:nvPicPr>
          <p:blipFill>
            <a:blip r:embed="rId3"/>
            <a:stretch>
              <a:fillRect/>
            </a:stretch>
          </p:blipFill>
          <p:spPr>
            <a:xfrm>
              <a:off x="-1" y="0"/>
              <a:ext cx="9296733" cy="6178794"/>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5" name="iu.jpeg"/>
          <p:cNvGrpSpPr/>
          <p:nvPr/>
        </p:nvGrpSpPr>
        <p:grpSpPr>
          <a:xfrm>
            <a:off x="1854034" y="646885"/>
            <a:ext cx="9296732" cy="6630681"/>
            <a:chOff x="0" y="0"/>
            <a:chExt cx="9296731" cy="6630679"/>
          </a:xfrm>
        </p:grpSpPr>
        <p:pic>
          <p:nvPicPr>
            <p:cNvPr id="564" name="iu.jpeg" descr="iu.jpeg"/>
            <p:cNvPicPr>
              <a:picLocks noChangeAspect="1"/>
            </p:cNvPicPr>
            <p:nvPr/>
          </p:nvPicPr>
          <p:blipFill>
            <a:blip r:embed="rId2"/>
            <a:srcRect t="10210" r="11130" b="5935"/>
            <a:stretch>
              <a:fillRect/>
            </a:stretch>
          </p:blipFill>
          <p:spPr>
            <a:xfrm>
              <a:off x="76200" y="63500"/>
              <a:ext cx="9157032" cy="6490980"/>
            </a:xfrm>
            <a:prstGeom prst="rect">
              <a:avLst/>
            </a:prstGeom>
            <a:ln>
              <a:noFill/>
            </a:ln>
            <a:effectLst/>
          </p:spPr>
        </p:pic>
        <p:pic>
          <p:nvPicPr>
            <p:cNvPr id="563" name="iu.jpeg" descr="iu.jpeg"/>
            <p:cNvPicPr>
              <a:picLocks/>
            </p:cNvPicPr>
            <p:nvPr/>
          </p:nvPicPr>
          <p:blipFill>
            <a:blip r:embed="rId3"/>
            <a:stretch>
              <a:fillRect/>
            </a:stretch>
          </p:blipFill>
          <p:spPr>
            <a:xfrm>
              <a:off x="-1" y="-1"/>
              <a:ext cx="9296733" cy="6630681"/>
            </a:xfrm>
            <a:prstGeom prst="rect">
              <a:avLst/>
            </a:prstGeom>
            <a:effectLst/>
          </p:spPr>
        </p:pic>
      </p:grpSp>
      <p:sp>
        <p:nvSpPr>
          <p:cNvPr id="566" name="Incense was burned on it morning and evening (Ex. 30:7-8)."/>
          <p:cNvSpPr txBox="1"/>
          <p:nvPr/>
        </p:nvSpPr>
        <p:spPr>
          <a:xfrm>
            <a:off x="2206114" y="7411602"/>
            <a:ext cx="8592572" cy="23777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 Incense was burned on it morning and evening (Ex. 30:7-8). </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0" name="tabernacle cut away view.jpg"/>
          <p:cNvGrpSpPr/>
          <p:nvPr/>
        </p:nvGrpSpPr>
        <p:grpSpPr>
          <a:xfrm>
            <a:off x="1889256" y="876152"/>
            <a:ext cx="9226289" cy="5484394"/>
            <a:chOff x="0" y="0"/>
            <a:chExt cx="9226288" cy="5484392"/>
          </a:xfrm>
        </p:grpSpPr>
        <p:pic>
          <p:nvPicPr>
            <p:cNvPr id="569" name="tabernacle cut away view.jpg" descr="tabernacle cut away view.jpg"/>
            <p:cNvPicPr>
              <a:picLocks noChangeAspect="1"/>
            </p:cNvPicPr>
            <p:nvPr/>
          </p:nvPicPr>
          <p:blipFill>
            <a:blip r:embed="rId2"/>
            <a:srcRect l="43499" t="31640" r="24955" b="43619"/>
            <a:stretch>
              <a:fillRect/>
            </a:stretch>
          </p:blipFill>
          <p:spPr>
            <a:xfrm>
              <a:off x="76200" y="63500"/>
              <a:ext cx="9086589" cy="5344693"/>
            </a:xfrm>
            <a:prstGeom prst="rect">
              <a:avLst/>
            </a:prstGeom>
            <a:ln>
              <a:noFill/>
            </a:ln>
            <a:effectLst/>
          </p:spPr>
        </p:pic>
        <p:pic>
          <p:nvPicPr>
            <p:cNvPr id="568" name="tabernacle cut away view.jpg" descr="tabernacle cut away view.jpg"/>
            <p:cNvPicPr>
              <a:picLocks/>
            </p:cNvPicPr>
            <p:nvPr/>
          </p:nvPicPr>
          <p:blipFill>
            <a:blip r:embed="rId3"/>
            <a:stretch>
              <a:fillRect/>
            </a:stretch>
          </p:blipFill>
          <p:spPr>
            <a:xfrm>
              <a:off x="0" y="-1"/>
              <a:ext cx="9226289" cy="5484394"/>
            </a:xfrm>
            <a:prstGeom prst="rect">
              <a:avLst/>
            </a:prstGeom>
            <a:effectLst/>
          </p:spPr>
        </p:pic>
      </p:grpSp>
      <p:sp>
        <p:nvSpPr>
          <p:cNvPr id="571" name="A curtain or vail divided the holy place from the holy of holies (Ex. 26:31-33). It was made with fine linen interwoven with blue, purple, and scarlet thread and the images of the cherubims."/>
          <p:cNvSpPr txBox="1"/>
          <p:nvPr/>
        </p:nvSpPr>
        <p:spPr>
          <a:xfrm>
            <a:off x="1329832" y="6660087"/>
            <a:ext cx="10345136" cy="2734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A </a:t>
            </a:r>
            <a:r>
              <a:rPr>
                <a:solidFill>
                  <a:srgbClr val="FFFFFF"/>
                </a:solidFill>
              </a:rPr>
              <a:t>curtain or vail</a:t>
            </a:r>
            <a:r>
              <a:t> divided the holy place from the holy of holies (Ex. 26:31-33). It was made with fine linen interwoven with blue, purple, and scarlet thread and the images of the cherubims.</a:t>
            </a:r>
          </a:p>
        </p:txBody>
      </p:sp>
      <p:sp>
        <p:nvSpPr>
          <p:cNvPr id="572" name="Line"/>
          <p:cNvSpPr/>
          <p:nvPr/>
        </p:nvSpPr>
        <p:spPr>
          <a:xfrm flipV="1">
            <a:off x="2758535" y="2985925"/>
            <a:ext cx="1322113" cy="476581"/>
          </a:xfrm>
          <a:prstGeom prst="line">
            <a:avLst/>
          </a:prstGeom>
          <a:ln w="1524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6" name="tabernacle cut away view.jpg"/>
          <p:cNvGrpSpPr/>
          <p:nvPr/>
        </p:nvGrpSpPr>
        <p:grpSpPr>
          <a:xfrm>
            <a:off x="1889256" y="619597"/>
            <a:ext cx="9226289" cy="5866720"/>
            <a:chOff x="0" y="0"/>
            <a:chExt cx="9226288" cy="5866719"/>
          </a:xfrm>
        </p:grpSpPr>
        <p:pic>
          <p:nvPicPr>
            <p:cNvPr id="575" name="tabernacle cut away view.jpg" descr="tabernacle cut away view.jpg"/>
            <p:cNvPicPr>
              <a:picLocks noChangeAspect="1"/>
            </p:cNvPicPr>
            <p:nvPr/>
          </p:nvPicPr>
          <p:blipFill>
            <a:blip r:embed="rId2"/>
            <a:srcRect l="43499" t="29871" r="24955" b="43619"/>
            <a:stretch>
              <a:fillRect/>
            </a:stretch>
          </p:blipFill>
          <p:spPr>
            <a:xfrm>
              <a:off x="76200" y="63500"/>
              <a:ext cx="9086589" cy="5727020"/>
            </a:xfrm>
            <a:prstGeom prst="rect">
              <a:avLst/>
            </a:prstGeom>
            <a:ln>
              <a:noFill/>
            </a:ln>
            <a:effectLst/>
          </p:spPr>
        </p:pic>
        <p:pic>
          <p:nvPicPr>
            <p:cNvPr id="574" name="tabernacle cut away view.jpg" descr="tabernacle cut away view.jpg"/>
            <p:cNvPicPr>
              <a:picLocks/>
            </p:cNvPicPr>
            <p:nvPr/>
          </p:nvPicPr>
          <p:blipFill>
            <a:blip r:embed="rId3"/>
            <a:stretch>
              <a:fillRect/>
            </a:stretch>
          </p:blipFill>
          <p:spPr>
            <a:xfrm>
              <a:off x="0" y="0"/>
              <a:ext cx="9226289" cy="5866720"/>
            </a:xfrm>
            <a:prstGeom prst="rect">
              <a:avLst/>
            </a:prstGeom>
            <a:effectLst/>
          </p:spPr>
        </p:pic>
      </p:grpSp>
      <p:sp>
        <p:nvSpPr>
          <p:cNvPr id="577" name="The white linen signifies Christ’s pure, sinless nature (Heb. 7:26). The blue, His heavenly origin; the purple, His royalty; the scarlet, His sacrificial atonement."/>
          <p:cNvSpPr txBox="1"/>
          <p:nvPr/>
        </p:nvSpPr>
        <p:spPr>
          <a:xfrm>
            <a:off x="924181" y="6756328"/>
            <a:ext cx="11156438" cy="27346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white linen signifies Christ’s pure, sinless nature (Heb. 7:26). The blue, His heavenly origin; the purple, His royalty; the scarlet, His sacrificial atonement.</a:t>
            </a:r>
          </a:p>
        </p:txBody>
      </p:sp>
      <p:sp>
        <p:nvSpPr>
          <p:cNvPr id="578" name="Line"/>
          <p:cNvSpPr/>
          <p:nvPr/>
        </p:nvSpPr>
        <p:spPr>
          <a:xfrm flipV="1">
            <a:off x="2758535" y="2985925"/>
            <a:ext cx="1322113" cy="476581"/>
          </a:xfrm>
          <a:prstGeom prst="line">
            <a:avLst/>
          </a:prstGeom>
          <a:ln w="1524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This drawing shows the golden walls, the vail, the pillars, the vail, and the ark, but the floor should be bare ground."/>
          <p:cNvSpPr txBox="1"/>
          <p:nvPr/>
        </p:nvSpPr>
        <p:spPr>
          <a:xfrm>
            <a:off x="1564511" y="7538232"/>
            <a:ext cx="9875778" cy="16150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54990">
              <a:lnSpc>
                <a:spcPct val="110000"/>
              </a:lnSpc>
              <a:defRPr sz="3230" cap="none">
                <a:solidFill>
                  <a:srgbClr val="94E3FE"/>
                </a:solidFill>
              </a:defRPr>
            </a:lvl1pPr>
          </a:lstStyle>
          <a:p>
            <a:r>
              <a:t>This drawing shows the golden walls, the vail, the pillars, the vail, and the ark, but the floor should be bare ground.</a:t>
            </a:r>
          </a:p>
        </p:txBody>
      </p:sp>
      <p:pic>
        <p:nvPicPr>
          <p:cNvPr id="581" name="Study+17+-+Inside+Sanctuary.jpg" descr="Study+17+-+Inside+Sanctuary.jpg"/>
          <p:cNvPicPr>
            <a:picLocks noChangeAspect="1"/>
          </p:cNvPicPr>
          <p:nvPr/>
        </p:nvPicPr>
        <p:blipFill>
          <a:blip r:embed="rId2"/>
          <a:srcRect t="11756"/>
          <a:stretch>
            <a:fillRect/>
          </a:stretch>
        </p:blipFill>
        <p:spPr>
          <a:xfrm>
            <a:off x="951904" y="507087"/>
            <a:ext cx="11100831" cy="6834941"/>
          </a:xfrm>
          <a:prstGeom prst="rect">
            <a:avLst/>
          </a:prstGeom>
          <a:ln w="12700">
            <a:miter lim="400000"/>
          </a:ln>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5" name="tabernacle vail ark temple institute.jpg"/>
          <p:cNvGrpSpPr/>
          <p:nvPr/>
        </p:nvGrpSpPr>
        <p:grpSpPr>
          <a:xfrm>
            <a:off x="1889256" y="619597"/>
            <a:ext cx="9226289" cy="5866720"/>
            <a:chOff x="0" y="0"/>
            <a:chExt cx="9226288" cy="5866719"/>
          </a:xfrm>
        </p:grpSpPr>
        <p:pic>
          <p:nvPicPr>
            <p:cNvPr id="584" name="tabernacle vail ark temple institute.jpg" descr="tabernacle vail ark temple institute.jpg"/>
            <p:cNvPicPr>
              <a:picLocks noChangeAspect="1"/>
            </p:cNvPicPr>
            <p:nvPr/>
          </p:nvPicPr>
          <p:blipFill>
            <a:blip r:embed="rId2"/>
            <a:srcRect t="7934" b="7934"/>
            <a:stretch>
              <a:fillRect/>
            </a:stretch>
          </p:blipFill>
          <p:spPr>
            <a:xfrm>
              <a:off x="76200" y="63500"/>
              <a:ext cx="9086589" cy="5727020"/>
            </a:xfrm>
            <a:prstGeom prst="rect">
              <a:avLst/>
            </a:prstGeom>
            <a:ln>
              <a:noFill/>
            </a:ln>
            <a:effectLst/>
          </p:spPr>
        </p:pic>
        <p:pic>
          <p:nvPicPr>
            <p:cNvPr id="583" name="tabernacle vail ark temple institute.jpg" descr="tabernacle vail ark temple institute.jpg"/>
            <p:cNvPicPr>
              <a:picLocks/>
            </p:cNvPicPr>
            <p:nvPr/>
          </p:nvPicPr>
          <p:blipFill>
            <a:blip r:embed="rId3"/>
            <a:stretch>
              <a:fillRect/>
            </a:stretch>
          </p:blipFill>
          <p:spPr>
            <a:xfrm>
              <a:off x="0" y="0"/>
              <a:ext cx="9226289" cy="5866720"/>
            </a:xfrm>
            <a:prstGeom prst="rect">
              <a:avLst/>
            </a:prstGeom>
            <a:effectLst/>
          </p:spPr>
        </p:pic>
      </p:grpSp>
      <p:sp>
        <p:nvSpPr>
          <p:cNvPr id="586" name="Cherubims were depicted on the vail, on the mercy seat, and on the ceiling. This is their depiction by the Temple Institute in Israel that is preparing articles for the Third Temple."/>
          <p:cNvSpPr txBox="1"/>
          <p:nvPr/>
        </p:nvSpPr>
        <p:spPr>
          <a:xfrm>
            <a:off x="1068855" y="6708937"/>
            <a:ext cx="10867090" cy="2734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Cherubims</a:t>
            </a:r>
            <a:r>
              <a:t> were depicted on the vail, on the mercy seat, and on the ceiling. This is their depiction by the Temple Institute in Israel that is preparing articles for the Third Temple.</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0" name="ark covenant mercy seat.jpg"/>
          <p:cNvGrpSpPr/>
          <p:nvPr/>
        </p:nvGrpSpPr>
        <p:grpSpPr>
          <a:xfrm>
            <a:off x="555689" y="714380"/>
            <a:ext cx="5731568" cy="3664096"/>
            <a:chOff x="0" y="0"/>
            <a:chExt cx="5731566" cy="3664094"/>
          </a:xfrm>
        </p:grpSpPr>
        <p:pic>
          <p:nvPicPr>
            <p:cNvPr id="589" name="ark covenant mercy seat.jpg" descr="ark covenant mercy seat.jpg"/>
            <p:cNvPicPr>
              <a:picLocks noChangeAspect="1"/>
            </p:cNvPicPr>
            <p:nvPr/>
          </p:nvPicPr>
          <p:blipFill>
            <a:blip r:embed="rId2"/>
            <a:srcRect l="14879" r="14879"/>
            <a:stretch>
              <a:fillRect/>
            </a:stretch>
          </p:blipFill>
          <p:spPr>
            <a:xfrm>
              <a:off x="76200" y="63499"/>
              <a:ext cx="5591867" cy="3524396"/>
            </a:xfrm>
            <a:prstGeom prst="rect">
              <a:avLst/>
            </a:prstGeom>
            <a:ln>
              <a:noFill/>
            </a:ln>
            <a:effectLst/>
          </p:spPr>
        </p:pic>
        <p:pic>
          <p:nvPicPr>
            <p:cNvPr id="588" name="ark covenant mercy seat.jpg" descr="ark covenant mercy seat.jpg"/>
            <p:cNvPicPr>
              <a:picLocks/>
            </p:cNvPicPr>
            <p:nvPr/>
          </p:nvPicPr>
          <p:blipFill>
            <a:blip r:embed="rId3"/>
            <a:stretch>
              <a:fillRect/>
            </a:stretch>
          </p:blipFill>
          <p:spPr>
            <a:xfrm>
              <a:off x="0" y="-1"/>
              <a:ext cx="5731567" cy="3664096"/>
            </a:xfrm>
            <a:prstGeom prst="rect">
              <a:avLst/>
            </a:prstGeom>
            <a:effectLst/>
          </p:spPr>
        </p:pic>
      </p:grpSp>
      <p:sp>
        <p:nvSpPr>
          <p:cNvPr id="591" name="None of these depictions are accurate. Cherubims are described in Ezekiel 1. They have the general appearance of a man but have four faces: that of a lion, an ox, an eagle, and a man (Eze. 1:5-10)."/>
          <p:cNvSpPr txBox="1"/>
          <p:nvPr/>
        </p:nvSpPr>
        <p:spPr>
          <a:xfrm>
            <a:off x="1177788" y="6965215"/>
            <a:ext cx="10649224" cy="2734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cap="none">
                <a:solidFill>
                  <a:srgbClr val="94E3FE"/>
                </a:solidFill>
              </a:defRPr>
            </a:lvl1pPr>
          </a:lstStyle>
          <a:p>
            <a:r>
              <a:t>None of these depictions are accurate. Cherubims are described in Ezekiel 1. They have the general appearance of a man but have four faces: that of a lion, an ox, an eagle, and a man (Eze. 1:5-10).</a:t>
            </a:r>
          </a:p>
        </p:txBody>
      </p:sp>
      <p:grpSp>
        <p:nvGrpSpPr>
          <p:cNvPr id="594" name="iu.jpeg"/>
          <p:cNvGrpSpPr/>
          <p:nvPr/>
        </p:nvGrpSpPr>
        <p:grpSpPr>
          <a:xfrm>
            <a:off x="6610881" y="572206"/>
            <a:ext cx="5585141" cy="3571807"/>
            <a:chOff x="0" y="0"/>
            <a:chExt cx="5585139" cy="3571806"/>
          </a:xfrm>
        </p:grpSpPr>
        <p:pic>
          <p:nvPicPr>
            <p:cNvPr id="593" name="iu.jpeg" descr="iu.jpeg"/>
            <p:cNvPicPr>
              <a:picLocks noChangeAspect="1"/>
            </p:cNvPicPr>
            <p:nvPr/>
          </p:nvPicPr>
          <p:blipFill>
            <a:blip r:embed="rId4"/>
            <a:srcRect t="2878" b="2878"/>
            <a:stretch>
              <a:fillRect/>
            </a:stretch>
          </p:blipFill>
          <p:spPr>
            <a:xfrm>
              <a:off x="76200" y="63500"/>
              <a:ext cx="5445440" cy="3432107"/>
            </a:xfrm>
            <a:prstGeom prst="rect">
              <a:avLst/>
            </a:prstGeom>
            <a:ln>
              <a:noFill/>
            </a:ln>
            <a:effectLst/>
          </p:spPr>
        </p:pic>
        <p:pic>
          <p:nvPicPr>
            <p:cNvPr id="592" name="iu.jpeg" descr="iu.jpeg"/>
            <p:cNvPicPr>
              <a:picLocks/>
            </p:cNvPicPr>
            <p:nvPr/>
          </p:nvPicPr>
          <p:blipFill>
            <a:blip r:embed="rId5"/>
            <a:stretch>
              <a:fillRect/>
            </a:stretch>
          </p:blipFill>
          <p:spPr>
            <a:xfrm>
              <a:off x="-1" y="0"/>
              <a:ext cx="5585141" cy="3571807"/>
            </a:xfrm>
            <a:prstGeom prst="rect">
              <a:avLst/>
            </a:prstGeom>
            <a:effectLst/>
          </p:spPr>
        </p:pic>
      </p:grpSp>
      <p:grpSp>
        <p:nvGrpSpPr>
          <p:cNvPr id="597" name="iu.jpeg"/>
          <p:cNvGrpSpPr/>
          <p:nvPr/>
        </p:nvGrpSpPr>
        <p:grpSpPr>
          <a:xfrm rot="222059">
            <a:off x="7304712" y="3402789"/>
            <a:ext cx="5024776" cy="3401741"/>
            <a:chOff x="0" y="0"/>
            <a:chExt cx="5024775" cy="3401740"/>
          </a:xfrm>
        </p:grpSpPr>
        <p:pic>
          <p:nvPicPr>
            <p:cNvPr id="596" name="iu.jpeg" descr="iu.jpeg"/>
            <p:cNvPicPr>
              <a:picLocks noChangeAspect="1"/>
            </p:cNvPicPr>
            <p:nvPr/>
          </p:nvPicPr>
          <p:blipFill>
            <a:blip r:embed="rId6"/>
            <a:srcRect l="9814" t="942" r="9814" b="20812"/>
            <a:stretch>
              <a:fillRect/>
            </a:stretch>
          </p:blipFill>
          <p:spPr>
            <a:xfrm>
              <a:off x="76199" y="63500"/>
              <a:ext cx="4885077" cy="3262041"/>
            </a:xfrm>
            <a:prstGeom prst="rect">
              <a:avLst/>
            </a:prstGeom>
            <a:ln>
              <a:noFill/>
            </a:ln>
            <a:effectLst/>
          </p:spPr>
        </p:pic>
        <p:pic>
          <p:nvPicPr>
            <p:cNvPr id="595" name="iu.jpeg" descr="iu.jpeg"/>
            <p:cNvPicPr>
              <a:picLocks/>
            </p:cNvPicPr>
            <p:nvPr/>
          </p:nvPicPr>
          <p:blipFill>
            <a:blip r:embed="rId7"/>
            <a:stretch>
              <a:fillRect/>
            </a:stretch>
          </p:blipFill>
          <p:spPr>
            <a:xfrm>
              <a:off x="0" y="0"/>
              <a:ext cx="5024776" cy="3401741"/>
            </a:xfrm>
            <a:prstGeom prst="rect">
              <a:avLst/>
            </a:prstGeom>
            <a:effectLst/>
          </p:spPr>
        </p:pic>
      </p:grpSp>
      <p:grpSp>
        <p:nvGrpSpPr>
          <p:cNvPr id="600" name="iu.jpeg"/>
          <p:cNvGrpSpPr/>
          <p:nvPr/>
        </p:nvGrpSpPr>
        <p:grpSpPr>
          <a:xfrm>
            <a:off x="1074358" y="3090896"/>
            <a:ext cx="5947919" cy="3800456"/>
            <a:chOff x="0" y="0"/>
            <a:chExt cx="5947917" cy="3800454"/>
          </a:xfrm>
        </p:grpSpPr>
        <p:pic>
          <p:nvPicPr>
            <p:cNvPr id="599" name="iu.jpeg" descr="iu.jpeg"/>
            <p:cNvPicPr>
              <a:picLocks noChangeAspect="1"/>
            </p:cNvPicPr>
            <p:nvPr/>
          </p:nvPicPr>
          <p:blipFill>
            <a:blip r:embed="rId8"/>
            <a:srcRect t="1547" b="1547"/>
            <a:stretch>
              <a:fillRect/>
            </a:stretch>
          </p:blipFill>
          <p:spPr>
            <a:xfrm>
              <a:off x="76200" y="63500"/>
              <a:ext cx="5808218" cy="3660755"/>
            </a:xfrm>
            <a:prstGeom prst="rect">
              <a:avLst/>
            </a:prstGeom>
            <a:ln>
              <a:noFill/>
            </a:ln>
            <a:effectLst/>
          </p:spPr>
        </p:pic>
        <p:pic>
          <p:nvPicPr>
            <p:cNvPr id="598" name="iu.jpeg" descr="iu.jpeg"/>
            <p:cNvPicPr>
              <a:picLocks/>
            </p:cNvPicPr>
            <p:nvPr/>
          </p:nvPicPr>
          <p:blipFill>
            <a:blip r:embed="rId9"/>
            <a:stretch>
              <a:fillRect/>
            </a:stretch>
          </p:blipFill>
          <p:spPr>
            <a:xfrm>
              <a:off x="-1" y="0"/>
              <a:ext cx="5947919" cy="3800455"/>
            </a:xfrm>
            <a:prstGeom prst="rect">
              <a:avLst/>
            </a:prstGeom>
            <a:effectLst/>
          </p:spPr>
        </p:pic>
      </p:gr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 name="ark covenant mercy seat.jpg"/>
          <p:cNvGrpSpPr/>
          <p:nvPr/>
        </p:nvGrpSpPr>
        <p:grpSpPr>
          <a:xfrm>
            <a:off x="555689" y="714380"/>
            <a:ext cx="5731568" cy="3664096"/>
            <a:chOff x="0" y="0"/>
            <a:chExt cx="5731566" cy="3664094"/>
          </a:xfrm>
        </p:grpSpPr>
        <p:pic>
          <p:nvPicPr>
            <p:cNvPr id="603" name="ark covenant mercy seat.jpg" descr="ark covenant mercy seat.jpg"/>
            <p:cNvPicPr>
              <a:picLocks noChangeAspect="1"/>
            </p:cNvPicPr>
            <p:nvPr/>
          </p:nvPicPr>
          <p:blipFill>
            <a:blip r:embed="rId2"/>
            <a:srcRect l="14879" r="14879"/>
            <a:stretch>
              <a:fillRect/>
            </a:stretch>
          </p:blipFill>
          <p:spPr>
            <a:xfrm>
              <a:off x="76200" y="63499"/>
              <a:ext cx="5591867" cy="3524396"/>
            </a:xfrm>
            <a:prstGeom prst="rect">
              <a:avLst/>
            </a:prstGeom>
            <a:ln>
              <a:noFill/>
            </a:ln>
            <a:effectLst/>
          </p:spPr>
        </p:pic>
        <p:pic>
          <p:nvPicPr>
            <p:cNvPr id="602" name="ark covenant mercy seat.jpg" descr="ark covenant mercy seat.jpg"/>
            <p:cNvPicPr>
              <a:picLocks/>
            </p:cNvPicPr>
            <p:nvPr/>
          </p:nvPicPr>
          <p:blipFill>
            <a:blip r:embed="rId3"/>
            <a:stretch>
              <a:fillRect/>
            </a:stretch>
          </p:blipFill>
          <p:spPr>
            <a:xfrm>
              <a:off x="0" y="-1"/>
              <a:ext cx="5731567" cy="3664096"/>
            </a:xfrm>
            <a:prstGeom prst="rect">
              <a:avLst/>
            </a:prstGeom>
            <a:effectLst/>
          </p:spPr>
        </p:pic>
      </p:grpSp>
      <p:sp>
        <p:nvSpPr>
          <p:cNvPr id="605" name="Cherubims have four wings that are joined to one another, with two they fly and with two they cover their bodies (Eze. 1:6, 9, 11, 12). Their wings make a great noise, like the noise of great waters or a great host (Eze. 1:24)."/>
          <p:cNvSpPr txBox="1"/>
          <p:nvPr/>
        </p:nvSpPr>
        <p:spPr>
          <a:xfrm>
            <a:off x="853418" y="7040623"/>
            <a:ext cx="11297964" cy="20719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2516">
              <a:lnSpc>
                <a:spcPct val="110000"/>
              </a:lnSpc>
              <a:defRPr sz="3136" cap="none">
                <a:solidFill>
                  <a:srgbClr val="94E3FE"/>
                </a:solidFill>
              </a:defRPr>
            </a:lvl1pPr>
          </a:lstStyle>
          <a:p>
            <a:r>
              <a:t>Cherubims have four wings that are joined to one another, with two they fly and with two they cover their bodies (Eze. 1:6, 9, 11, 12). Their wings make a great noise, like the noise of great waters or a great host (Eze. 1:24).</a:t>
            </a:r>
          </a:p>
        </p:txBody>
      </p:sp>
      <p:grpSp>
        <p:nvGrpSpPr>
          <p:cNvPr id="608" name="iu.jpeg"/>
          <p:cNvGrpSpPr/>
          <p:nvPr/>
        </p:nvGrpSpPr>
        <p:grpSpPr>
          <a:xfrm>
            <a:off x="6610881" y="572206"/>
            <a:ext cx="5585141" cy="3571807"/>
            <a:chOff x="0" y="0"/>
            <a:chExt cx="5585139" cy="3571806"/>
          </a:xfrm>
        </p:grpSpPr>
        <p:pic>
          <p:nvPicPr>
            <p:cNvPr id="607" name="iu.jpeg" descr="iu.jpeg"/>
            <p:cNvPicPr>
              <a:picLocks noChangeAspect="1"/>
            </p:cNvPicPr>
            <p:nvPr/>
          </p:nvPicPr>
          <p:blipFill>
            <a:blip r:embed="rId4"/>
            <a:srcRect t="2878" b="2878"/>
            <a:stretch>
              <a:fillRect/>
            </a:stretch>
          </p:blipFill>
          <p:spPr>
            <a:xfrm>
              <a:off x="76200" y="63500"/>
              <a:ext cx="5445440" cy="3432107"/>
            </a:xfrm>
            <a:prstGeom prst="rect">
              <a:avLst/>
            </a:prstGeom>
            <a:ln>
              <a:noFill/>
            </a:ln>
            <a:effectLst/>
          </p:spPr>
        </p:pic>
        <p:pic>
          <p:nvPicPr>
            <p:cNvPr id="606" name="iu.jpeg" descr="iu.jpeg"/>
            <p:cNvPicPr>
              <a:picLocks/>
            </p:cNvPicPr>
            <p:nvPr/>
          </p:nvPicPr>
          <p:blipFill>
            <a:blip r:embed="rId5"/>
            <a:stretch>
              <a:fillRect/>
            </a:stretch>
          </p:blipFill>
          <p:spPr>
            <a:xfrm>
              <a:off x="-1" y="0"/>
              <a:ext cx="5585141" cy="3571807"/>
            </a:xfrm>
            <a:prstGeom prst="rect">
              <a:avLst/>
            </a:prstGeom>
            <a:effectLst/>
          </p:spPr>
        </p:pic>
      </p:grpSp>
      <p:grpSp>
        <p:nvGrpSpPr>
          <p:cNvPr id="611" name="iu.jpeg"/>
          <p:cNvGrpSpPr/>
          <p:nvPr/>
        </p:nvGrpSpPr>
        <p:grpSpPr>
          <a:xfrm rot="222059">
            <a:off x="7304712" y="3402789"/>
            <a:ext cx="5024776" cy="3401741"/>
            <a:chOff x="0" y="0"/>
            <a:chExt cx="5024775" cy="3401740"/>
          </a:xfrm>
        </p:grpSpPr>
        <p:pic>
          <p:nvPicPr>
            <p:cNvPr id="610" name="iu.jpeg" descr="iu.jpeg"/>
            <p:cNvPicPr>
              <a:picLocks noChangeAspect="1"/>
            </p:cNvPicPr>
            <p:nvPr/>
          </p:nvPicPr>
          <p:blipFill>
            <a:blip r:embed="rId6"/>
            <a:srcRect l="9814" t="942" r="9814" b="20812"/>
            <a:stretch>
              <a:fillRect/>
            </a:stretch>
          </p:blipFill>
          <p:spPr>
            <a:xfrm>
              <a:off x="76199" y="63500"/>
              <a:ext cx="4885077" cy="3262041"/>
            </a:xfrm>
            <a:prstGeom prst="rect">
              <a:avLst/>
            </a:prstGeom>
            <a:ln>
              <a:noFill/>
            </a:ln>
            <a:effectLst/>
          </p:spPr>
        </p:pic>
        <p:pic>
          <p:nvPicPr>
            <p:cNvPr id="609" name="iu.jpeg" descr="iu.jpeg"/>
            <p:cNvPicPr>
              <a:picLocks/>
            </p:cNvPicPr>
            <p:nvPr/>
          </p:nvPicPr>
          <p:blipFill>
            <a:blip r:embed="rId7"/>
            <a:stretch>
              <a:fillRect/>
            </a:stretch>
          </p:blipFill>
          <p:spPr>
            <a:xfrm>
              <a:off x="0" y="0"/>
              <a:ext cx="5024776" cy="3401741"/>
            </a:xfrm>
            <a:prstGeom prst="rect">
              <a:avLst/>
            </a:prstGeom>
            <a:effectLst/>
          </p:spPr>
        </p:pic>
      </p:grpSp>
      <p:grpSp>
        <p:nvGrpSpPr>
          <p:cNvPr id="614" name="iu.jpeg"/>
          <p:cNvGrpSpPr/>
          <p:nvPr/>
        </p:nvGrpSpPr>
        <p:grpSpPr>
          <a:xfrm>
            <a:off x="1074358" y="3090896"/>
            <a:ext cx="5947919" cy="3800456"/>
            <a:chOff x="0" y="0"/>
            <a:chExt cx="5947917" cy="3800454"/>
          </a:xfrm>
        </p:grpSpPr>
        <p:pic>
          <p:nvPicPr>
            <p:cNvPr id="613" name="iu.jpeg" descr="iu.jpeg"/>
            <p:cNvPicPr>
              <a:picLocks noChangeAspect="1"/>
            </p:cNvPicPr>
            <p:nvPr/>
          </p:nvPicPr>
          <p:blipFill>
            <a:blip r:embed="rId8"/>
            <a:srcRect t="1547" b="1547"/>
            <a:stretch>
              <a:fillRect/>
            </a:stretch>
          </p:blipFill>
          <p:spPr>
            <a:xfrm>
              <a:off x="76200" y="63500"/>
              <a:ext cx="5808218" cy="3660755"/>
            </a:xfrm>
            <a:prstGeom prst="rect">
              <a:avLst/>
            </a:prstGeom>
            <a:ln>
              <a:noFill/>
            </a:ln>
            <a:effectLst/>
          </p:spPr>
        </p:pic>
        <p:pic>
          <p:nvPicPr>
            <p:cNvPr id="612" name="iu.jpeg" descr="iu.jpeg"/>
            <p:cNvPicPr>
              <a:picLocks/>
            </p:cNvPicPr>
            <p:nvPr/>
          </p:nvPicPr>
          <p:blipFill>
            <a:blip r:embed="rId9"/>
            <a:stretch>
              <a:fillRect/>
            </a:stretch>
          </p:blipFill>
          <p:spPr>
            <a:xfrm>
              <a:off x="-1" y="0"/>
              <a:ext cx="5947919" cy="3800455"/>
            </a:xfrm>
            <a:prstGeom prst="rect">
              <a:avLst/>
            </a:prstGeom>
            <a:effectLst/>
          </p:spPr>
        </p:pic>
      </p:gr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 name="ark covenant mercy seat.jpg"/>
          <p:cNvGrpSpPr/>
          <p:nvPr/>
        </p:nvGrpSpPr>
        <p:grpSpPr>
          <a:xfrm>
            <a:off x="555689" y="714380"/>
            <a:ext cx="5731568" cy="3664096"/>
            <a:chOff x="0" y="0"/>
            <a:chExt cx="5731566" cy="3664094"/>
          </a:xfrm>
        </p:grpSpPr>
        <p:pic>
          <p:nvPicPr>
            <p:cNvPr id="617" name="ark covenant mercy seat.jpg" descr="ark covenant mercy seat.jpg"/>
            <p:cNvPicPr>
              <a:picLocks noChangeAspect="1"/>
            </p:cNvPicPr>
            <p:nvPr/>
          </p:nvPicPr>
          <p:blipFill>
            <a:blip r:embed="rId2"/>
            <a:srcRect l="14879" r="14879"/>
            <a:stretch>
              <a:fillRect/>
            </a:stretch>
          </p:blipFill>
          <p:spPr>
            <a:xfrm>
              <a:off x="76200" y="63499"/>
              <a:ext cx="5591867" cy="3524396"/>
            </a:xfrm>
            <a:prstGeom prst="rect">
              <a:avLst/>
            </a:prstGeom>
            <a:ln>
              <a:noFill/>
            </a:ln>
            <a:effectLst/>
          </p:spPr>
        </p:pic>
        <p:pic>
          <p:nvPicPr>
            <p:cNvPr id="616" name="ark covenant mercy seat.jpg" descr="ark covenant mercy seat.jpg"/>
            <p:cNvPicPr>
              <a:picLocks/>
            </p:cNvPicPr>
            <p:nvPr/>
          </p:nvPicPr>
          <p:blipFill>
            <a:blip r:embed="rId3"/>
            <a:stretch>
              <a:fillRect/>
            </a:stretch>
          </p:blipFill>
          <p:spPr>
            <a:xfrm>
              <a:off x="0" y="-1"/>
              <a:ext cx="5731567" cy="3664096"/>
            </a:xfrm>
            <a:prstGeom prst="rect">
              <a:avLst/>
            </a:prstGeom>
            <a:effectLst/>
          </p:spPr>
        </p:pic>
      </p:grpSp>
      <p:sp>
        <p:nvSpPr>
          <p:cNvPr id="619" name="Their general appearance is like burning coals of bright fire, with lightning emitting from the fire (Eze. 1:13). They move quickly like a flash of lightning (Eze. 1:14). The throne of God is transported by the cherubims (Eze. 1:22, 25-28; 10:18-19)."/>
          <p:cNvSpPr txBox="1"/>
          <p:nvPr/>
        </p:nvSpPr>
        <p:spPr>
          <a:xfrm>
            <a:off x="468269" y="7040677"/>
            <a:ext cx="12068262" cy="27346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cap="none">
                <a:solidFill>
                  <a:srgbClr val="94E3FE"/>
                </a:solidFill>
              </a:defRPr>
            </a:lvl1pPr>
          </a:lstStyle>
          <a:p>
            <a:r>
              <a:t>Their general appearance is like burning coals of bright fire, with lightning emitting from the fire (Eze. 1:13). They move quickly like a flash of lightning (Eze. 1:14). The throne of God is transported by the cherubims (Eze. 1:22, 25-28; 10:18-19). </a:t>
            </a:r>
          </a:p>
        </p:txBody>
      </p:sp>
      <p:grpSp>
        <p:nvGrpSpPr>
          <p:cNvPr id="622" name="iu.jpeg"/>
          <p:cNvGrpSpPr/>
          <p:nvPr/>
        </p:nvGrpSpPr>
        <p:grpSpPr>
          <a:xfrm>
            <a:off x="6610881" y="572206"/>
            <a:ext cx="5585141" cy="3571807"/>
            <a:chOff x="0" y="0"/>
            <a:chExt cx="5585139" cy="3571806"/>
          </a:xfrm>
        </p:grpSpPr>
        <p:pic>
          <p:nvPicPr>
            <p:cNvPr id="621" name="iu.jpeg" descr="iu.jpeg"/>
            <p:cNvPicPr>
              <a:picLocks noChangeAspect="1"/>
            </p:cNvPicPr>
            <p:nvPr/>
          </p:nvPicPr>
          <p:blipFill>
            <a:blip r:embed="rId4"/>
            <a:srcRect t="2878" b="2878"/>
            <a:stretch>
              <a:fillRect/>
            </a:stretch>
          </p:blipFill>
          <p:spPr>
            <a:xfrm>
              <a:off x="76200" y="63500"/>
              <a:ext cx="5445440" cy="3432107"/>
            </a:xfrm>
            <a:prstGeom prst="rect">
              <a:avLst/>
            </a:prstGeom>
            <a:ln>
              <a:noFill/>
            </a:ln>
            <a:effectLst/>
          </p:spPr>
        </p:pic>
        <p:pic>
          <p:nvPicPr>
            <p:cNvPr id="620" name="iu.jpeg" descr="iu.jpeg"/>
            <p:cNvPicPr>
              <a:picLocks/>
            </p:cNvPicPr>
            <p:nvPr/>
          </p:nvPicPr>
          <p:blipFill>
            <a:blip r:embed="rId5"/>
            <a:stretch>
              <a:fillRect/>
            </a:stretch>
          </p:blipFill>
          <p:spPr>
            <a:xfrm>
              <a:off x="-1" y="0"/>
              <a:ext cx="5585141" cy="3571807"/>
            </a:xfrm>
            <a:prstGeom prst="rect">
              <a:avLst/>
            </a:prstGeom>
            <a:effectLst/>
          </p:spPr>
        </p:pic>
      </p:grpSp>
      <p:grpSp>
        <p:nvGrpSpPr>
          <p:cNvPr id="625" name="iu.jpeg"/>
          <p:cNvGrpSpPr/>
          <p:nvPr/>
        </p:nvGrpSpPr>
        <p:grpSpPr>
          <a:xfrm rot="222059">
            <a:off x="7304712" y="3402789"/>
            <a:ext cx="5024776" cy="3401741"/>
            <a:chOff x="0" y="0"/>
            <a:chExt cx="5024775" cy="3401740"/>
          </a:xfrm>
        </p:grpSpPr>
        <p:pic>
          <p:nvPicPr>
            <p:cNvPr id="624" name="iu.jpeg" descr="iu.jpeg"/>
            <p:cNvPicPr>
              <a:picLocks noChangeAspect="1"/>
            </p:cNvPicPr>
            <p:nvPr/>
          </p:nvPicPr>
          <p:blipFill>
            <a:blip r:embed="rId6"/>
            <a:srcRect l="9814" t="942" r="9814" b="20812"/>
            <a:stretch>
              <a:fillRect/>
            </a:stretch>
          </p:blipFill>
          <p:spPr>
            <a:xfrm>
              <a:off x="76199" y="63500"/>
              <a:ext cx="4885077" cy="3262041"/>
            </a:xfrm>
            <a:prstGeom prst="rect">
              <a:avLst/>
            </a:prstGeom>
            <a:ln>
              <a:noFill/>
            </a:ln>
            <a:effectLst/>
          </p:spPr>
        </p:pic>
        <p:pic>
          <p:nvPicPr>
            <p:cNvPr id="623" name="iu.jpeg" descr="iu.jpeg"/>
            <p:cNvPicPr>
              <a:picLocks/>
            </p:cNvPicPr>
            <p:nvPr/>
          </p:nvPicPr>
          <p:blipFill>
            <a:blip r:embed="rId7"/>
            <a:stretch>
              <a:fillRect/>
            </a:stretch>
          </p:blipFill>
          <p:spPr>
            <a:xfrm>
              <a:off x="0" y="0"/>
              <a:ext cx="5024776" cy="3401741"/>
            </a:xfrm>
            <a:prstGeom prst="rect">
              <a:avLst/>
            </a:prstGeom>
            <a:effectLst/>
          </p:spPr>
        </p:pic>
      </p:grpSp>
      <p:grpSp>
        <p:nvGrpSpPr>
          <p:cNvPr id="628" name="iu.jpeg"/>
          <p:cNvGrpSpPr/>
          <p:nvPr/>
        </p:nvGrpSpPr>
        <p:grpSpPr>
          <a:xfrm>
            <a:off x="1074358" y="3090896"/>
            <a:ext cx="5947919" cy="3800456"/>
            <a:chOff x="0" y="0"/>
            <a:chExt cx="5947917" cy="3800454"/>
          </a:xfrm>
        </p:grpSpPr>
        <p:pic>
          <p:nvPicPr>
            <p:cNvPr id="627" name="iu.jpeg" descr="iu.jpeg"/>
            <p:cNvPicPr>
              <a:picLocks noChangeAspect="1"/>
            </p:cNvPicPr>
            <p:nvPr/>
          </p:nvPicPr>
          <p:blipFill>
            <a:blip r:embed="rId8"/>
            <a:srcRect t="1547" b="1547"/>
            <a:stretch>
              <a:fillRect/>
            </a:stretch>
          </p:blipFill>
          <p:spPr>
            <a:xfrm>
              <a:off x="76200" y="63500"/>
              <a:ext cx="5808218" cy="3660755"/>
            </a:xfrm>
            <a:prstGeom prst="rect">
              <a:avLst/>
            </a:prstGeom>
            <a:ln>
              <a:noFill/>
            </a:ln>
            <a:effectLst/>
          </p:spPr>
        </p:pic>
        <p:pic>
          <p:nvPicPr>
            <p:cNvPr id="626" name="iu.jpeg" descr="iu.jpeg"/>
            <p:cNvPicPr>
              <a:picLocks/>
            </p:cNvPicPr>
            <p:nvPr/>
          </p:nvPicPr>
          <p:blipFill>
            <a:blip r:embed="rId9"/>
            <a:stretch>
              <a:fillRect/>
            </a:stretch>
          </p:blipFill>
          <p:spPr>
            <a:xfrm>
              <a:off x="-1" y="0"/>
              <a:ext cx="5947919" cy="3800455"/>
            </a:xfrm>
            <a:prstGeom prst="rect">
              <a:avLst/>
            </a:prstGeom>
            <a:effectLst/>
          </p:spPr>
        </p:pic>
      </p:gr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 name="This is close to a biblical representation of the cherubims. It depicts their multiple heads and four wings, two for flying and two covering their bodies."/>
          <p:cNvSpPr txBox="1"/>
          <p:nvPr/>
        </p:nvSpPr>
        <p:spPr>
          <a:xfrm>
            <a:off x="1384300" y="7394655"/>
            <a:ext cx="10236200" cy="26958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cap="none">
                <a:solidFill>
                  <a:srgbClr val="94E3FE"/>
                </a:solidFill>
              </a:defRPr>
            </a:lvl1pPr>
          </a:lstStyle>
          <a:p>
            <a:r>
              <a:t>This is close to a biblical representation of the cherubims. It depicts their multiple heads and four wings, two for flying and two covering their bodies. </a:t>
            </a:r>
          </a:p>
        </p:txBody>
      </p:sp>
      <p:grpSp>
        <p:nvGrpSpPr>
          <p:cNvPr id="633" name="Temple_Veil.jpg"/>
          <p:cNvGrpSpPr/>
          <p:nvPr/>
        </p:nvGrpSpPr>
        <p:grpSpPr>
          <a:xfrm>
            <a:off x="1511924" y="521203"/>
            <a:ext cx="9980951" cy="6767281"/>
            <a:chOff x="0" y="0"/>
            <a:chExt cx="9980949" cy="6767279"/>
          </a:xfrm>
        </p:grpSpPr>
        <p:pic>
          <p:nvPicPr>
            <p:cNvPr id="632" name="Temple_Veil.jpg" descr="Temple_Veil.jpg"/>
            <p:cNvPicPr>
              <a:picLocks noChangeAspect="1"/>
            </p:cNvPicPr>
            <p:nvPr/>
          </p:nvPicPr>
          <p:blipFill>
            <a:blip r:embed="rId2"/>
            <a:srcRect l="189" t="14761" r="40943" b="14761"/>
            <a:stretch>
              <a:fillRect/>
            </a:stretch>
          </p:blipFill>
          <p:spPr>
            <a:xfrm>
              <a:off x="76200" y="63500"/>
              <a:ext cx="9841250" cy="6627580"/>
            </a:xfrm>
            <a:prstGeom prst="rect">
              <a:avLst/>
            </a:prstGeom>
            <a:ln>
              <a:noFill/>
            </a:ln>
            <a:effectLst/>
          </p:spPr>
        </p:pic>
        <p:pic>
          <p:nvPicPr>
            <p:cNvPr id="631" name="Temple_Veil.jpg" descr="Temple_Veil.jpg"/>
            <p:cNvPicPr>
              <a:picLocks/>
            </p:cNvPicPr>
            <p:nvPr/>
          </p:nvPicPr>
          <p:blipFill>
            <a:blip r:embed="rId3"/>
            <a:stretch>
              <a:fillRect/>
            </a:stretch>
          </p:blipFill>
          <p:spPr>
            <a:xfrm>
              <a:off x="-1" y="-1"/>
              <a:ext cx="9980951" cy="6767281"/>
            </a:xfrm>
            <a:prstGeom prst="rect">
              <a:avLst/>
            </a:prstGeom>
            <a:effectLst/>
          </p:spPr>
        </p:pic>
      </p:gr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5" name="tabernacle holy place goodsalt.jpg" descr="tabernacle holy place goodsalt.jpg"/>
          <p:cNvPicPr>
            <a:picLocks noChangeAspect="1"/>
          </p:cNvPicPr>
          <p:nvPr/>
        </p:nvPicPr>
        <p:blipFill>
          <a:blip r:embed="rId2"/>
          <a:srcRect l="19548" t="8760" r="16128" b="6338"/>
          <a:stretch>
            <a:fillRect/>
          </a:stretch>
        </p:blipFill>
        <p:spPr>
          <a:xfrm>
            <a:off x="2301170" y="545700"/>
            <a:ext cx="7896546" cy="7817055"/>
          </a:xfrm>
          <a:prstGeom prst="rect">
            <a:avLst/>
          </a:prstGeom>
          <a:ln w="12700">
            <a:miter lim="400000"/>
          </a:ln>
        </p:spPr>
      </p:pic>
      <p:sp>
        <p:nvSpPr>
          <p:cNvPr id="636" name="The cherubim didn’t look like winged women!"/>
          <p:cNvSpPr txBox="1"/>
          <p:nvPr/>
        </p:nvSpPr>
        <p:spPr>
          <a:xfrm>
            <a:off x="1368438" y="8574863"/>
            <a:ext cx="9762086" cy="807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cherubim didn’t look like winged women!</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 name="iu.jpeg" descr="iu.jpeg"/>
          <p:cNvPicPr>
            <a:picLocks noChangeAspect="1"/>
          </p:cNvPicPr>
          <p:nvPr/>
        </p:nvPicPr>
        <p:blipFill>
          <a:blip r:embed="rId2"/>
          <a:srcRect t="5723"/>
          <a:stretch>
            <a:fillRect/>
          </a:stretch>
        </p:blipFill>
        <p:spPr>
          <a:xfrm>
            <a:off x="1553368" y="501273"/>
            <a:ext cx="9898039" cy="7010325"/>
          </a:xfrm>
          <a:prstGeom prst="rect">
            <a:avLst/>
          </a:prstGeom>
          <a:ln w="12700">
            <a:miter lim="400000"/>
          </a:ln>
        </p:spPr>
      </p:pic>
      <p:sp>
        <p:nvSpPr>
          <p:cNvPr id="639" name="The vail hung on four pillars covered with gold and set in silver sockets (Ex. 26:32). This drawing shows the pillars and their silver sockets, but the vail is not accurate."/>
          <p:cNvSpPr txBox="1"/>
          <p:nvPr/>
        </p:nvSpPr>
        <p:spPr>
          <a:xfrm>
            <a:off x="938287" y="7671016"/>
            <a:ext cx="11128226" cy="20665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49148">
              <a:lnSpc>
                <a:spcPct val="110000"/>
              </a:lnSpc>
              <a:defRPr sz="3196" cap="none">
                <a:solidFill>
                  <a:srgbClr val="94E3FE"/>
                </a:solidFill>
              </a:defRPr>
            </a:pPr>
            <a:r>
              <a:t>The vail hung on </a:t>
            </a:r>
            <a:r>
              <a:rPr>
                <a:solidFill>
                  <a:srgbClr val="FFFFFF"/>
                </a:solidFill>
              </a:rPr>
              <a:t>four pillars</a:t>
            </a:r>
            <a:r>
              <a:t> covered with gold and set in silver sockets (Ex. 26:32). This drawing shows the pillars and their silver sockets, but the vail is not accurate.</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The holy of holies contained the ark of the covenant covered by the mercy seat."/>
          <p:cNvSpPr txBox="1"/>
          <p:nvPr/>
        </p:nvSpPr>
        <p:spPr>
          <a:xfrm>
            <a:off x="1809071" y="7289031"/>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holy of holies contained the ark of the covenant covered by the mercy seat. </a:t>
            </a:r>
          </a:p>
        </p:txBody>
      </p:sp>
      <p:grpSp>
        <p:nvGrpSpPr>
          <p:cNvPr id="644" name="tabernacle cut away view.jpg"/>
          <p:cNvGrpSpPr/>
          <p:nvPr/>
        </p:nvGrpSpPr>
        <p:grpSpPr>
          <a:xfrm>
            <a:off x="2435049" y="577129"/>
            <a:ext cx="8134703" cy="6384545"/>
            <a:chOff x="0" y="0"/>
            <a:chExt cx="8134701" cy="6384544"/>
          </a:xfrm>
        </p:grpSpPr>
        <p:pic>
          <p:nvPicPr>
            <p:cNvPr id="643" name="tabernacle cut away view.jpg" descr="tabernacle cut away view.jpg"/>
            <p:cNvPicPr>
              <a:picLocks noChangeAspect="1"/>
            </p:cNvPicPr>
            <p:nvPr/>
          </p:nvPicPr>
          <p:blipFill>
            <a:blip r:embed="rId2"/>
            <a:srcRect l="52547" t="26485" r="21070" b="46038"/>
            <a:stretch>
              <a:fillRect/>
            </a:stretch>
          </p:blipFill>
          <p:spPr>
            <a:xfrm>
              <a:off x="76200" y="63500"/>
              <a:ext cx="7995002" cy="6244845"/>
            </a:xfrm>
            <a:prstGeom prst="rect">
              <a:avLst/>
            </a:prstGeom>
            <a:ln>
              <a:noFill/>
            </a:ln>
            <a:effectLst/>
          </p:spPr>
        </p:pic>
        <p:pic>
          <p:nvPicPr>
            <p:cNvPr id="642" name="tabernacle cut away view.jpg" descr="tabernacle cut away view.jpg"/>
            <p:cNvPicPr>
              <a:picLocks/>
            </p:cNvPicPr>
            <p:nvPr/>
          </p:nvPicPr>
          <p:blipFill>
            <a:blip r:embed="rId3"/>
            <a:stretch>
              <a:fillRect/>
            </a:stretch>
          </p:blipFill>
          <p:spPr>
            <a:xfrm>
              <a:off x="0" y="-1"/>
              <a:ext cx="8134702" cy="6384545"/>
            </a:xfrm>
            <a:prstGeom prst="rect">
              <a:avLst/>
            </a:prstGeom>
            <a:effectLst/>
          </p:spPr>
        </p:pic>
      </p:gr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It is here that God’s presence dwelt and the cloud of glory rose up by day and the pillar of fire by night."/>
          <p:cNvSpPr txBox="1"/>
          <p:nvPr/>
        </p:nvSpPr>
        <p:spPr>
          <a:xfrm>
            <a:off x="1015613" y="7309571"/>
            <a:ext cx="10973574" cy="18194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It is here that God’s presence dwelt and the cloud of glory rose up by day and the pillar of fire by night.</a:t>
            </a:r>
          </a:p>
        </p:txBody>
      </p:sp>
      <p:pic>
        <p:nvPicPr>
          <p:cNvPr id="647" name="Framework-and-Tabernacle-Layers-Lesson-23-1024x682-1024x682.jpg" descr="Framework-and-Tabernacle-Layers-Lesson-23-1024x682-1024x682.jpg"/>
          <p:cNvPicPr>
            <a:picLocks noChangeAspect="1"/>
          </p:cNvPicPr>
          <p:nvPr/>
        </p:nvPicPr>
        <p:blipFill>
          <a:blip r:embed="rId2"/>
          <a:srcRect l="30033" r="13811" b="46816"/>
          <a:stretch>
            <a:fillRect/>
          </a:stretch>
        </p:blipFill>
        <p:spPr>
          <a:xfrm>
            <a:off x="1546026" y="700974"/>
            <a:ext cx="9912562" cy="6252631"/>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9" name="iu.jpeg" descr="iu.jpeg"/>
          <p:cNvPicPr>
            <a:picLocks noChangeAspect="1"/>
          </p:cNvPicPr>
          <p:nvPr/>
        </p:nvPicPr>
        <p:blipFill>
          <a:blip r:embed="rId2"/>
          <a:srcRect t="6429"/>
          <a:stretch>
            <a:fillRect/>
          </a:stretch>
        </p:blipFill>
        <p:spPr>
          <a:xfrm>
            <a:off x="1860748" y="1967706"/>
            <a:ext cx="9283420" cy="5818196"/>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THE TABERNACLE IS A PICTURE OF CHRIST AND HIS MINISTRY AS SAVIOUR AND HIGH PRIEST."/>
          <p:cNvSpPr txBox="1"/>
          <p:nvPr/>
        </p:nvSpPr>
        <p:spPr>
          <a:xfrm>
            <a:off x="1011422" y="779019"/>
            <a:ext cx="10602824" cy="11485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FFFFFF"/>
                </a:solidFill>
              </a:defRPr>
            </a:lvl1pPr>
          </a:lstStyle>
          <a:p>
            <a:r>
              <a:t>THE TABERNACLE IS A PICTURE OF CHRIST AND HIS MINISTRY AS SAVIOUR AND HIGH PRIEST.</a:t>
            </a:r>
          </a:p>
        </p:txBody>
      </p:sp>
      <p:grpSp>
        <p:nvGrpSpPr>
          <p:cNvPr id="654" name="21-Israel - Tabernacle Overview.jpeg"/>
          <p:cNvGrpSpPr/>
          <p:nvPr/>
        </p:nvGrpSpPr>
        <p:grpSpPr>
          <a:xfrm>
            <a:off x="664542" y="2181628"/>
            <a:ext cx="11401053" cy="6837489"/>
            <a:chOff x="0" y="0"/>
            <a:chExt cx="11401052" cy="6837487"/>
          </a:xfrm>
        </p:grpSpPr>
        <p:pic>
          <p:nvPicPr>
            <p:cNvPr id="653" name="21-Israel - Tabernacle Overview.jpeg" descr="21-Israel - Tabernacle Overview.jpeg"/>
            <p:cNvPicPr>
              <a:picLocks noChangeAspect="1"/>
            </p:cNvPicPr>
            <p:nvPr/>
          </p:nvPicPr>
          <p:blipFill>
            <a:blip r:embed="rId2"/>
            <a:srcRect t="2682" b="12731"/>
            <a:stretch>
              <a:fillRect/>
            </a:stretch>
          </p:blipFill>
          <p:spPr>
            <a:xfrm>
              <a:off x="76200" y="63500"/>
              <a:ext cx="11261353" cy="6697788"/>
            </a:xfrm>
            <a:prstGeom prst="rect">
              <a:avLst/>
            </a:prstGeom>
            <a:ln>
              <a:noFill/>
            </a:ln>
            <a:effectLst/>
          </p:spPr>
        </p:pic>
        <p:pic>
          <p:nvPicPr>
            <p:cNvPr id="652" name="21-Israel - Tabernacle Overview.jpeg" descr="21-Israel - Tabernacle Overview.jpeg"/>
            <p:cNvPicPr>
              <a:picLocks/>
            </p:cNvPicPr>
            <p:nvPr/>
          </p:nvPicPr>
          <p:blipFill>
            <a:blip r:embed="rId3"/>
            <a:stretch>
              <a:fillRect/>
            </a:stretch>
          </p:blipFill>
          <p:spPr>
            <a:xfrm>
              <a:off x="-1" y="0"/>
              <a:ext cx="11401053" cy="6837488"/>
            </a:xfrm>
            <a:prstGeom prst="rect">
              <a:avLst/>
            </a:prstGeom>
            <a:effectLst/>
          </p:spPr>
        </p:pic>
      </p:gr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8" name="21-Israel - Tabernacle Overview.jpeg"/>
          <p:cNvGrpSpPr/>
          <p:nvPr/>
        </p:nvGrpSpPr>
        <p:grpSpPr>
          <a:xfrm>
            <a:off x="993643" y="442093"/>
            <a:ext cx="11017515" cy="5854847"/>
            <a:chOff x="0" y="0"/>
            <a:chExt cx="11017513" cy="5854845"/>
          </a:xfrm>
        </p:grpSpPr>
        <p:pic>
          <p:nvPicPr>
            <p:cNvPr id="657" name="21-Israel - Tabernacle Overview.jpeg" descr="21-Israel - Tabernacle Overview.jpeg"/>
            <p:cNvPicPr>
              <a:picLocks noChangeAspect="1"/>
            </p:cNvPicPr>
            <p:nvPr/>
          </p:nvPicPr>
          <p:blipFill>
            <a:blip r:embed="rId2"/>
            <a:srcRect t="12616" b="12616"/>
            <a:stretch>
              <a:fillRect/>
            </a:stretch>
          </p:blipFill>
          <p:spPr>
            <a:xfrm>
              <a:off x="76199" y="63500"/>
              <a:ext cx="10877815" cy="5715146"/>
            </a:xfrm>
            <a:prstGeom prst="rect">
              <a:avLst/>
            </a:prstGeom>
            <a:ln>
              <a:noFill/>
            </a:ln>
            <a:effectLst/>
          </p:spPr>
        </p:pic>
        <p:pic>
          <p:nvPicPr>
            <p:cNvPr id="656" name="21-Israel - Tabernacle Overview.jpeg" descr="21-Israel - Tabernacle Overview.jpeg"/>
            <p:cNvPicPr>
              <a:picLocks/>
            </p:cNvPicPr>
            <p:nvPr/>
          </p:nvPicPr>
          <p:blipFill>
            <a:blip r:embed="rId3"/>
            <a:stretch>
              <a:fillRect/>
            </a:stretch>
          </p:blipFill>
          <p:spPr>
            <a:xfrm>
              <a:off x="0" y="0"/>
              <a:ext cx="11017514" cy="5854846"/>
            </a:xfrm>
            <a:prstGeom prst="rect">
              <a:avLst/>
            </a:prstGeom>
            <a:effectLst/>
          </p:spPr>
        </p:pic>
      </p:grpSp>
      <p:sp>
        <p:nvSpPr>
          <p:cNvPr id="659" name="This is explained in the epistle of Hebrews, where the Tabernacle is called “the example and shadow of heavenly things” (Heb. 8:5), “a figure for the time when present” (Heb. 9:9), “patterns of things in heaven” (Heb. 9:23)."/>
          <p:cNvSpPr txBox="1"/>
          <p:nvPr/>
        </p:nvSpPr>
        <p:spPr>
          <a:xfrm>
            <a:off x="1466693" y="6477767"/>
            <a:ext cx="10071414" cy="2697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8358">
              <a:lnSpc>
                <a:spcPct val="110000"/>
              </a:lnSpc>
              <a:defRPr sz="3366" cap="none">
                <a:solidFill>
                  <a:srgbClr val="94E3FE"/>
                </a:solidFill>
              </a:defRPr>
            </a:lvl1pPr>
          </a:lstStyle>
          <a:p>
            <a:r>
              <a:t>This is explained in the epistle of Hebrews, where the Tabernacle is called “the example and shadow of heavenly things” (Heb. 8:5), “a figure for the time when present” (Heb. 9:9), “patterns of things in heaven” (Heb. 9:23).</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 name="“Then verily the first covenant had also ordinances of divine service, and a worldly sanctuary. For there was a tabernacle made; the first, wherein was the candlestick, and the table, and the shewbread; which is called the sanctuary. And after the second"/>
          <p:cNvSpPr txBox="1"/>
          <p:nvPr/>
        </p:nvSpPr>
        <p:spPr>
          <a:xfrm>
            <a:off x="1244791" y="1101205"/>
            <a:ext cx="10515218" cy="757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“Then verily the first </a:t>
            </a:r>
            <a:r>
              <a:rPr i="1"/>
              <a:t>covenant</a:t>
            </a:r>
            <a:r>
              <a:t> had also ordinances of divine service, and a worldly sanctuary. For there </a:t>
            </a:r>
            <a:r>
              <a:rPr i="1"/>
              <a:t>was</a:t>
            </a:r>
            <a:r>
              <a:t> a tabernacle made; the first, wherein was the candlestick, and the table, and the shewbread; which is called the sanctuary. And after the second veil, the tabernacle which is called the holiest of all; Which had the golden censer, and the ark of the covenant overlaid round about with gold, wherein was the golden pot that had manna, and Aaron’s rod that budded, and the tables of the covenant; And over it the cherubim of glory shadowing the mercy seat; of which we cannot now speak particularly” (Heb. 9:1-5).</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 name="“Now when these things were thus ordained, the priests went always into the first tabernacle, accomplishing the service of God. But into the second went the high priest alone once every year, not without blood, which he offered for himself, and for the e"/>
          <p:cNvSpPr txBox="1"/>
          <p:nvPr/>
        </p:nvSpPr>
        <p:spPr>
          <a:xfrm>
            <a:off x="1244791" y="1101205"/>
            <a:ext cx="10515218" cy="757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“Now when these things were thus ordained, the priests went always into the first tabernacle, accomplishing the service </a:t>
            </a:r>
            <a:r>
              <a:rPr i="1"/>
              <a:t>of God</a:t>
            </a:r>
            <a:r>
              <a:t>. But into the second went the high priest alone once every year, not without blood, which he offered for himself, and </a:t>
            </a:r>
            <a:r>
              <a:rPr i="1"/>
              <a:t>for</a:t>
            </a:r>
            <a:r>
              <a:t> the errors of the people: The Holy Ghost this signifying, that the way into the holiest of all was not yet made manifest, while as the first tabernacle was yet standing: Which </a:t>
            </a:r>
            <a:r>
              <a:rPr i="1"/>
              <a:t>was</a:t>
            </a:r>
            <a:r>
              <a:t> a figure for the time then present, in which were offered both gifts and sacrifices, that could not make him that did the service perfect, as pertaining to the conscience” (Heb. 9:6-9).</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Christ is the one gate.…"/>
          <p:cNvSpPr txBox="1"/>
          <p:nvPr/>
        </p:nvSpPr>
        <p:spPr>
          <a:xfrm>
            <a:off x="1316053" y="6778989"/>
            <a:ext cx="11155034" cy="20560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37463">
              <a:lnSpc>
                <a:spcPct val="110000"/>
              </a:lnSpc>
              <a:defRPr sz="3128" cap="none">
                <a:solidFill>
                  <a:srgbClr val="94E3FE"/>
                </a:solidFill>
              </a:defRPr>
            </a:pPr>
            <a:r>
              <a:t>Christ is the one </a:t>
            </a:r>
            <a:r>
              <a:rPr>
                <a:solidFill>
                  <a:srgbClr val="FFFFFF"/>
                </a:solidFill>
              </a:rPr>
              <a:t>gate</a:t>
            </a:r>
            <a:r>
              <a:t>. </a:t>
            </a:r>
          </a:p>
          <a:p>
            <a:pPr defTabSz="537463">
              <a:lnSpc>
                <a:spcPct val="110000"/>
              </a:lnSpc>
              <a:defRPr sz="1840" cap="none">
                <a:solidFill>
                  <a:srgbClr val="FFFFFF"/>
                </a:solidFill>
              </a:defRPr>
            </a:pPr>
            <a:endParaRPr/>
          </a:p>
          <a:p>
            <a:pPr defTabSz="537463">
              <a:lnSpc>
                <a:spcPct val="110000"/>
              </a:lnSpc>
              <a:defRPr sz="3128" cap="none">
                <a:solidFill>
                  <a:srgbClr val="FFFFFF"/>
                </a:solidFill>
              </a:defRPr>
            </a:pPr>
            <a:r>
              <a:t>“Jesus saith unto him, I am the way, the truth, and the life: no man cometh unto the Father, but by me” (Joh. 14:6).</a:t>
            </a:r>
          </a:p>
        </p:txBody>
      </p:sp>
      <p:grpSp>
        <p:nvGrpSpPr>
          <p:cNvPr id="668" name="21-Israel - Tabernacle Overview.jpeg"/>
          <p:cNvGrpSpPr/>
          <p:nvPr/>
        </p:nvGrpSpPr>
        <p:grpSpPr>
          <a:xfrm>
            <a:off x="1730996" y="592634"/>
            <a:ext cx="9542809" cy="5999779"/>
            <a:chOff x="0" y="0"/>
            <a:chExt cx="9542807" cy="5999777"/>
          </a:xfrm>
        </p:grpSpPr>
        <p:pic>
          <p:nvPicPr>
            <p:cNvPr id="667" name="21-Israel - Tabernacle Overview.jpeg" descr="21-Israel - Tabernacle Overview.jpeg"/>
            <p:cNvPicPr>
              <a:picLocks noChangeAspect="1"/>
            </p:cNvPicPr>
            <p:nvPr/>
          </p:nvPicPr>
          <p:blipFill>
            <a:blip r:embed="rId2"/>
            <a:srcRect l="43391" t="47600" r="8268" b="9528"/>
            <a:stretch>
              <a:fillRect/>
            </a:stretch>
          </p:blipFill>
          <p:spPr>
            <a:xfrm>
              <a:off x="76200" y="63500"/>
              <a:ext cx="9403108" cy="5860078"/>
            </a:xfrm>
            <a:prstGeom prst="rect">
              <a:avLst/>
            </a:prstGeom>
            <a:ln>
              <a:noFill/>
            </a:ln>
            <a:effectLst/>
          </p:spPr>
        </p:pic>
        <p:pic>
          <p:nvPicPr>
            <p:cNvPr id="666" name="21-Israel - Tabernacle Overview.jpeg" descr="21-Israel - Tabernacle Overview.jpeg"/>
            <p:cNvPicPr>
              <a:picLocks/>
            </p:cNvPicPr>
            <p:nvPr/>
          </p:nvPicPr>
          <p:blipFill>
            <a:blip r:embed="rId3"/>
            <a:stretch>
              <a:fillRect/>
            </a:stretch>
          </p:blipFill>
          <p:spPr>
            <a:xfrm>
              <a:off x="0" y="-1"/>
              <a:ext cx="9542808" cy="5999779"/>
            </a:xfrm>
            <a:prstGeom prst="rect">
              <a:avLst/>
            </a:prstGeom>
            <a:effectLst/>
          </p:spPr>
        </p:pic>
      </p:grpSp>
      <p:sp>
        <p:nvSpPr>
          <p:cNvPr id="669" name="wayoflife.org"/>
          <p:cNvSpPr txBox="1"/>
          <p:nvPr/>
        </p:nvSpPr>
        <p:spPr>
          <a:xfrm>
            <a:off x="1752462" y="5915923"/>
            <a:ext cx="228301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The fine linen is Christ’s perfect righteousness; the blue is Christ as Lord from heaven; the purple is Christ as King; the scarlet is Christ’s shed blood, Christ as Saviour."/>
          <p:cNvSpPr txBox="1"/>
          <p:nvPr/>
        </p:nvSpPr>
        <p:spPr>
          <a:xfrm>
            <a:off x="886793" y="6728189"/>
            <a:ext cx="11231214" cy="20560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43305">
              <a:lnSpc>
                <a:spcPct val="110000"/>
              </a:lnSpc>
              <a:defRPr sz="3162" cap="none">
                <a:solidFill>
                  <a:srgbClr val="94E3FE"/>
                </a:solidFill>
              </a:defRPr>
            </a:lvl1pPr>
          </a:lstStyle>
          <a:p>
            <a:r>
              <a:t>The fine linen is Christ’s perfect righteousness; the blue is Christ as Lord from heaven; the purple is Christ as King; the scarlet is Christ’s shed blood, Christ as Saviour. </a:t>
            </a:r>
          </a:p>
        </p:txBody>
      </p:sp>
      <p:grpSp>
        <p:nvGrpSpPr>
          <p:cNvPr id="674" name="21-Israel - Tabernacle Overview.jpeg"/>
          <p:cNvGrpSpPr/>
          <p:nvPr/>
        </p:nvGrpSpPr>
        <p:grpSpPr>
          <a:xfrm>
            <a:off x="1730996" y="592634"/>
            <a:ext cx="9542809" cy="5999779"/>
            <a:chOff x="0" y="0"/>
            <a:chExt cx="9542807" cy="5999777"/>
          </a:xfrm>
        </p:grpSpPr>
        <p:pic>
          <p:nvPicPr>
            <p:cNvPr id="673" name="21-Israel - Tabernacle Overview.jpeg" descr="21-Israel - Tabernacle Overview.jpeg"/>
            <p:cNvPicPr>
              <a:picLocks noChangeAspect="1"/>
            </p:cNvPicPr>
            <p:nvPr/>
          </p:nvPicPr>
          <p:blipFill>
            <a:blip r:embed="rId2"/>
            <a:srcRect l="43391" t="47600" r="8268" b="9528"/>
            <a:stretch>
              <a:fillRect/>
            </a:stretch>
          </p:blipFill>
          <p:spPr>
            <a:xfrm>
              <a:off x="76200" y="63500"/>
              <a:ext cx="9403108" cy="5860078"/>
            </a:xfrm>
            <a:prstGeom prst="rect">
              <a:avLst/>
            </a:prstGeom>
            <a:ln>
              <a:noFill/>
            </a:ln>
            <a:effectLst/>
          </p:spPr>
        </p:pic>
        <p:pic>
          <p:nvPicPr>
            <p:cNvPr id="672" name="21-Israel - Tabernacle Overview.jpeg" descr="21-Israel - Tabernacle Overview.jpeg"/>
            <p:cNvPicPr>
              <a:picLocks/>
            </p:cNvPicPr>
            <p:nvPr/>
          </p:nvPicPr>
          <p:blipFill>
            <a:blip r:embed="rId3"/>
            <a:stretch>
              <a:fillRect/>
            </a:stretch>
          </p:blipFill>
          <p:spPr>
            <a:xfrm>
              <a:off x="0" y="-1"/>
              <a:ext cx="9542808" cy="5999779"/>
            </a:xfrm>
            <a:prstGeom prst="rect">
              <a:avLst/>
            </a:prstGeom>
            <a:effectLst/>
          </p:spPr>
        </p:pic>
      </p:grpSp>
      <p:sp>
        <p:nvSpPr>
          <p:cNvPr id="675" name="wayoflife.org"/>
          <p:cNvSpPr txBox="1"/>
          <p:nvPr/>
        </p:nvSpPr>
        <p:spPr>
          <a:xfrm>
            <a:off x="1777862" y="5966723"/>
            <a:ext cx="2283017"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wayoflife.org</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9" name="190de85b9d6d560620d031fd573accde.jpg"/>
          <p:cNvGrpSpPr/>
          <p:nvPr/>
        </p:nvGrpSpPr>
        <p:grpSpPr>
          <a:xfrm>
            <a:off x="1101585" y="451177"/>
            <a:ext cx="10801630" cy="6819246"/>
            <a:chOff x="0" y="0"/>
            <a:chExt cx="10801628" cy="6819245"/>
          </a:xfrm>
        </p:grpSpPr>
        <p:pic>
          <p:nvPicPr>
            <p:cNvPr id="678" name="190de85b9d6d560620d031fd573accde.jpg" descr="190de85b9d6d560620d031fd573accde.jpg"/>
            <p:cNvPicPr>
              <a:picLocks noChangeAspect="1"/>
            </p:cNvPicPr>
            <p:nvPr/>
          </p:nvPicPr>
          <p:blipFill>
            <a:blip r:embed="rId2"/>
            <a:srcRect t="10073" b="4783"/>
            <a:stretch>
              <a:fillRect/>
            </a:stretch>
          </p:blipFill>
          <p:spPr>
            <a:xfrm>
              <a:off x="76200" y="63500"/>
              <a:ext cx="10661929" cy="6679546"/>
            </a:xfrm>
            <a:prstGeom prst="rect">
              <a:avLst/>
            </a:prstGeom>
            <a:ln>
              <a:noFill/>
            </a:ln>
            <a:effectLst/>
          </p:spPr>
        </p:pic>
        <p:pic>
          <p:nvPicPr>
            <p:cNvPr id="677" name="190de85b9d6d560620d031fd573accde.jpg" descr="190de85b9d6d560620d031fd573accde.jpg"/>
            <p:cNvPicPr>
              <a:picLocks/>
            </p:cNvPicPr>
            <p:nvPr/>
          </p:nvPicPr>
          <p:blipFill>
            <a:blip r:embed="rId3"/>
            <a:stretch>
              <a:fillRect/>
            </a:stretch>
          </p:blipFill>
          <p:spPr>
            <a:xfrm>
              <a:off x="0" y="-1"/>
              <a:ext cx="10801629" cy="6819247"/>
            </a:xfrm>
            <a:prstGeom prst="rect">
              <a:avLst/>
            </a:prstGeom>
            <a:effectLst/>
          </p:spPr>
        </p:pic>
      </p:grpSp>
      <p:sp>
        <p:nvSpPr>
          <p:cNvPr id="680" name="The brass altar of sacrifice depicts Christ’s substitutionary sacrifice for sin."/>
          <p:cNvSpPr txBox="1"/>
          <p:nvPr/>
        </p:nvSpPr>
        <p:spPr>
          <a:xfrm>
            <a:off x="1207744" y="7458917"/>
            <a:ext cx="10589312" cy="25349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The brass altar of sacrifice</a:t>
            </a:r>
            <a:r>
              <a:t> depicts Christ’s substitutionary sacrifice for sin.</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4" name="190de85b9d6d560620d031fd573accde.jpg"/>
          <p:cNvGrpSpPr/>
          <p:nvPr/>
        </p:nvGrpSpPr>
        <p:grpSpPr>
          <a:xfrm>
            <a:off x="1101585" y="528071"/>
            <a:ext cx="10801630" cy="6158152"/>
            <a:chOff x="0" y="0"/>
            <a:chExt cx="10801628" cy="6158151"/>
          </a:xfrm>
        </p:grpSpPr>
        <p:pic>
          <p:nvPicPr>
            <p:cNvPr id="683" name="190de85b9d6d560620d031fd573accde.jpg" descr="190de85b9d6d560620d031fd573accde.jpg"/>
            <p:cNvPicPr>
              <a:picLocks noChangeAspect="1"/>
            </p:cNvPicPr>
            <p:nvPr/>
          </p:nvPicPr>
          <p:blipFill>
            <a:blip r:embed="rId2"/>
            <a:srcRect t="18500" b="4783"/>
            <a:stretch>
              <a:fillRect/>
            </a:stretch>
          </p:blipFill>
          <p:spPr>
            <a:xfrm>
              <a:off x="76200" y="63500"/>
              <a:ext cx="10661929" cy="6018452"/>
            </a:xfrm>
            <a:prstGeom prst="rect">
              <a:avLst/>
            </a:prstGeom>
            <a:ln>
              <a:noFill/>
            </a:ln>
            <a:effectLst/>
          </p:spPr>
        </p:pic>
        <p:pic>
          <p:nvPicPr>
            <p:cNvPr id="682" name="190de85b9d6d560620d031fd573accde.jpg" descr="190de85b9d6d560620d031fd573accde.jpg"/>
            <p:cNvPicPr>
              <a:picLocks/>
            </p:cNvPicPr>
            <p:nvPr/>
          </p:nvPicPr>
          <p:blipFill>
            <a:blip r:embed="rId3"/>
            <a:stretch>
              <a:fillRect/>
            </a:stretch>
          </p:blipFill>
          <p:spPr>
            <a:xfrm>
              <a:off x="0" y="-1"/>
              <a:ext cx="10801629" cy="6158153"/>
            </a:xfrm>
            <a:prstGeom prst="rect">
              <a:avLst/>
            </a:prstGeom>
            <a:effectLst/>
          </p:spPr>
        </p:pic>
      </p:grpSp>
      <p:sp>
        <p:nvSpPr>
          <p:cNvPr id="685" name="“But he was wounded for our transgressions, he was bruised for our iniquities: the chastisement of our peace was upon him; and with his stripes we are healed” (Isa. 53:5)."/>
          <p:cNvSpPr txBox="1"/>
          <p:nvPr/>
        </p:nvSpPr>
        <p:spPr>
          <a:xfrm>
            <a:off x="1207744" y="6900117"/>
            <a:ext cx="10589312" cy="25349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“But he </a:t>
            </a:r>
            <a:r>
              <a:rPr i="1"/>
              <a:t>was</a:t>
            </a:r>
            <a:r>
              <a:t> wounded for our transgressions, </a:t>
            </a:r>
            <a:r>
              <a:rPr i="1"/>
              <a:t>he was</a:t>
            </a:r>
            <a:r>
              <a:t> bruised for our iniquities: the chastisement of our peace </a:t>
            </a:r>
            <a:r>
              <a:rPr i="1"/>
              <a:t>was</a:t>
            </a:r>
            <a:r>
              <a:t> upon him; and with his stripes we are healed” (Isa. 53:5).</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7" name="Tab-8-laver.jpg" descr="Tab-8-laver.jpg"/>
          <p:cNvPicPr>
            <a:picLocks noChangeAspect="1"/>
          </p:cNvPicPr>
          <p:nvPr/>
        </p:nvPicPr>
        <p:blipFill>
          <a:blip r:embed="rId2"/>
          <a:srcRect l="35948" t="33916" r="21019" b="18290"/>
          <a:stretch>
            <a:fillRect/>
          </a:stretch>
        </p:blipFill>
        <p:spPr>
          <a:xfrm>
            <a:off x="2209403" y="461168"/>
            <a:ext cx="8586112" cy="7154989"/>
          </a:xfrm>
          <a:prstGeom prst="rect">
            <a:avLst/>
          </a:prstGeom>
          <a:ln w="12700">
            <a:miter lim="400000"/>
          </a:ln>
        </p:spPr>
      </p:pic>
      <p:sp>
        <p:nvSpPr>
          <p:cNvPr id="688" name="The laver for washing depicts Christ as the Sanctifier. He washes once for salvation and daily for fellowship."/>
          <p:cNvSpPr txBox="1"/>
          <p:nvPr/>
        </p:nvSpPr>
        <p:spPr>
          <a:xfrm>
            <a:off x="1156106" y="7930510"/>
            <a:ext cx="10692588" cy="20560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cap="none">
                <a:solidFill>
                  <a:srgbClr val="94E3FE"/>
                </a:solidFill>
              </a:defRPr>
            </a:pPr>
            <a:r>
              <a:t>The </a:t>
            </a:r>
            <a:r>
              <a:rPr>
                <a:solidFill>
                  <a:srgbClr val="FFFFFF"/>
                </a:solidFill>
              </a:rPr>
              <a:t>laver for washing</a:t>
            </a:r>
            <a:r>
              <a:t> depicts Christ as the Sanctifier. He washes once for salvation and daily for fellowship.</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0" name="Tab-8-laver.jpg" descr="Tab-8-laver.jpg"/>
          <p:cNvPicPr>
            <a:picLocks noChangeAspect="1"/>
          </p:cNvPicPr>
          <p:nvPr/>
        </p:nvPicPr>
        <p:blipFill>
          <a:blip r:embed="rId2"/>
          <a:srcRect l="35948" t="33916" r="21019" b="18290"/>
          <a:stretch>
            <a:fillRect/>
          </a:stretch>
        </p:blipFill>
        <p:spPr>
          <a:xfrm>
            <a:off x="2209403" y="444235"/>
            <a:ext cx="8586112" cy="7154989"/>
          </a:xfrm>
          <a:prstGeom prst="rect">
            <a:avLst/>
          </a:prstGeom>
          <a:ln w="12700">
            <a:miter lim="400000"/>
          </a:ln>
        </p:spPr>
      </p:pic>
      <p:sp>
        <p:nvSpPr>
          <p:cNvPr id="691" name="“… even as Christ also loved the church, and gave himself for it; That he might sanctify and cleanse it with the washing of water by the word” (Eph. 5:25-26)."/>
          <p:cNvSpPr txBox="1"/>
          <p:nvPr/>
        </p:nvSpPr>
        <p:spPr>
          <a:xfrm>
            <a:off x="888860" y="7744243"/>
            <a:ext cx="11227080" cy="23617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cap="none">
                <a:solidFill>
                  <a:srgbClr val="FFFFFF"/>
                </a:solidFill>
              </a:defRPr>
            </a:lvl1pPr>
          </a:lstStyle>
          <a:p>
            <a:r>
              <a:t>“… even as Christ also loved the church, and gave himself for it; That he might sanctify and cleanse it with the washing of water by the word” (Eph. 5:25-26).</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Christ is the golden candlestick, which signifies Him as the Light of the world and the light of the believer."/>
          <p:cNvSpPr txBox="1"/>
          <p:nvPr/>
        </p:nvSpPr>
        <p:spPr>
          <a:xfrm>
            <a:off x="1018179" y="7620986"/>
            <a:ext cx="10968442" cy="2095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Christ is </a:t>
            </a:r>
            <a:r>
              <a:rPr>
                <a:solidFill>
                  <a:srgbClr val="FFFFFF"/>
                </a:solidFill>
              </a:rPr>
              <a:t>the golden candlestick</a:t>
            </a:r>
            <a:r>
              <a:t>, which signifies Him as the Light of the world and the light of the believer.</a:t>
            </a:r>
          </a:p>
        </p:txBody>
      </p:sp>
      <p:grpSp>
        <p:nvGrpSpPr>
          <p:cNvPr id="696" name="25-Israel - Tabernacle Menorah.jpeg"/>
          <p:cNvGrpSpPr/>
          <p:nvPr/>
        </p:nvGrpSpPr>
        <p:grpSpPr>
          <a:xfrm>
            <a:off x="1388190" y="534029"/>
            <a:ext cx="10228420" cy="6852872"/>
            <a:chOff x="0" y="0"/>
            <a:chExt cx="10228419" cy="6852870"/>
          </a:xfrm>
        </p:grpSpPr>
        <p:pic>
          <p:nvPicPr>
            <p:cNvPr id="695" name="25-Israel - Tabernacle Menorah.jpeg" descr="25-Israel - Tabernacle Menorah.jpeg"/>
            <p:cNvPicPr>
              <a:picLocks noChangeAspect="1"/>
            </p:cNvPicPr>
            <p:nvPr/>
          </p:nvPicPr>
          <p:blipFill>
            <a:blip r:embed="rId2"/>
            <a:srcRect t="5639" b="5639"/>
            <a:stretch>
              <a:fillRect/>
            </a:stretch>
          </p:blipFill>
          <p:spPr>
            <a:xfrm>
              <a:off x="76200" y="63500"/>
              <a:ext cx="10088720" cy="6713171"/>
            </a:xfrm>
            <a:prstGeom prst="rect">
              <a:avLst/>
            </a:prstGeom>
            <a:ln>
              <a:noFill/>
            </a:ln>
            <a:effectLst/>
          </p:spPr>
        </p:pic>
        <p:pic>
          <p:nvPicPr>
            <p:cNvPr id="694" name="25-Israel - Tabernacle Menorah.jpeg" descr="25-Israel - Tabernacle Menorah.jpeg"/>
            <p:cNvPicPr>
              <a:picLocks/>
            </p:cNvPicPr>
            <p:nvPr/>
          </p:nvPicPr>
          <p:blipFill>
            <a:blip r:embed="rId3"/>
            <a:stretch>
              <a:fillRect/>
            </a:stretch>
          </p:blipFill>
          <p:spPr>
            <a:xfrm>
              <a:off x="-1" y="-1"/>
              <a:ext cx="10228421" cy="6852872"/>
            </a:xfrm>
            <a:prstGeom prst="rect">
              <a:avLst/>
            </a:prstGeom>
            <a:effectLst/>
          </p:spPr>
        </p:pic>
      </p:grpSp>
      <p:sp>
        <p:nvSpPr>
          <p:cNvPr id="697" name="goodsalt.com"/>
          <p:cNvSpPr txBox="1"/>
          <p:nvPr/>
        </p:nvSpPr>
        <p:spPr>
          <a:xfrm>
            <a:off x="304578" y="6770023"/>
            <a:ext cx="4697176" cy="62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 name="“Then spake Jesus again unto them, saying, I am the light of the world: he that followeth me shall not walk in darkness, but shall have the light of life” (Joh. 8:12)."/>
          <p:cNvSpPr txBox="1"/>
          <p:nvPr/>
        </p:nvSpPr>
        <p:spPr>
          <a:xfrm>
            <a:off x="1528114" y="6884386"/>
            <a:ext cx="9948572" cy="2095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37463">
              <a:lnSpc>
                <a:spcPct val="110000"/>
              </a:lnSpc>
              <a:defRPr sz="3128" cap="none">
                <a:solidFill>
                  <a:srgbClr val="FFFFFF"/>
                </a:solidFill>
              </a:defRPr>
            </a:lvl1pPr>
          </a:lstStyle>
          <a:p>
            <a:r>
              <a:t>“Then spake Jesus again unto them, saying, I am the light of the world: he that followeth me shall not walk in darkness, but shall have the light of life” (Joh. 8:12).</a:t>
            </a:r>
          </a:p>
        </p:txBody>
      </p:sp>
      <p:grpSp>
        <p:nvGrpSpPr>
          <p:cNvPr id="702" name="25-Israel - Tabernacle Menorah.jpeg"/>
          <p:cNvGrpSpPr/>
          <p:nvPr/>
        </p:nvGrpSpPr>
        <p:grpSpPr>
          <a:xfrm>
            <a:off x="1388190" y="581384"/>
            <a:ext cx="10228420" cy="6094741"/>
            <a:chOff x="0" y="0"/>
            <a:chExt cx="10228419" cy="6094739"/>
          </a:xfrm>
        </p:grpSpPr>
        <p:pic>
          <p:nvPicPr>
            <p:cNvPr id="701" name="25-Israel - Tabernacle Menorah.jpeg" descr="25-Israel - Tabernacle Menorah.jpeg"/>
            <p:cNvPicPr>
              <a:picLocks noChangeAspect="1"/>
            </p:cNvPicPr>
            <p:nvPr/>
          </p:nvPicPr>
          <p:blipFill>
            <a:blip r:embed="rId2"/>
            <a:srcRect t="15658" b="5639"/>
            <a:stretch>
              <a:fillRect/>
            </a:stretch>
          </p:blipFill>
          <p:spPr>
            <a:xfrm>
              <a:off x="76200" y="63500"/>
              <a:ext cx="10088720" cy="5955040"/>
            </a:xfrm>
            <a:prstGeom prst="rect">
              <a:avLst/>
            </a:prstGeom>
            <a:ln>
              <a:noFill/>
            </a:ln>
            <a:effectLst/>
          </p:spPr>
        </p:pic>
        <p:pic>
          <p:nvPicPr>
            <p:cNvPr id="700" name="25-Israel - Tabernacle Menorah.jpeg" descr="25-Israel - Tabernacle Menorah.jpeg"/>
            <p:cNvPicPr>
              <a:picLocks/>
            </p:cNvPicPr>
            <p:nvPr/>
          </p:nvPicPr>
          <p:blipFill>
            <a:blip r:embed="rId3"/>
            <a:stretch>
              <a:fillRect/>
            </a:stretch>
          </p:blipFill>
          <p:spPr>
            <a:xfrm>
              <a:off x="-1" y="0"/>
              <a:ext cx="10228421" cy="6094741"/>
            </a:xfrm>
            <a:prstGeom prst="rect">
              <a:avLst/>
            </a:prstGeom>
            <a:effectLst/>
          </p:spPr>
        </p:pic>
      </p:grpSp>
      <p:sp>
        <p:nvSpPr>
          <p:cNvPr id="703" name="goodsalt.com"/>
          <p:cNvSpPr txBox="1"/>
          <p:nvPr/>
        </p:nvSpPr>
        <p:spPr>
          <a:xfrm>
            <a:off x="1041178" y="6058823"/>
            <a:ext cx="3197583" cy="62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The seven lamps signify the perfection of Christ’s wisdom.  “In whom are hid all the treasures of wisdom and knowledge” (Col. 2:3)."/>
          <p:cNvSpPr txBox="1"/>
          <p:nvPr/>
        </p:nvSpPr>
        <p:spPr>
          <a:xfrm>
            <a:off x="1018179" y="7485519"/>
            <a:ext cx="10968442" cy="2095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seven lamps signify the perfection of Christ’s wisdom.  </a:t>
            </a:r>
            <a:r>
              <a:rPr>
                <a:solidFill>
                  <a:srgbClr val="FFFFFF"/>
                </a:solidFill>
              </a:rPr>
              <a:t>“In whom are hid all the treasures of wisdom and knowledge” (Col. 2:3).</a:t>
            </a:r>
          </a:p>
        </p:txBody>
      </p:sp>
      <p:grpSp>
        <p:nvGrpSpPr>
          <p:cNvPr id="708" name="25-Israel - Tabernacle Menorah.jpeg"/>
          <p:cNvGrpSpPr/>
          <p:nvPr/>
        </p:nvGrpSpPr>
        <p:grpSpPr>
          <a:xfrm>
            <a:off x="1388190" y="534029"/>
            <a:ext cx="10228420" cy="6852872"/>
            <a:chOff x="0" y="0"/>
            <a:chExt cx="10228419" cy="6852870"/>
          </a:xfrm>
        </p:grpSpPr>
        <p:pic>
          <p:nvPicPr>
            <p:cNvPr id="707" name="25-Israel - Tabernacle Menorah.jpeg" descr="25-Israel - Tabernacle Menorah.jpeg"/>
            <p:cNvPicPr>
              <a:picLocks noChangeAspect="1"/>
            </p:cNvPicPr>
            <p:nvPr/>
          </p:nvPicPr>
          <p:blipFill>
            <a:blip r:embed="rId2"/>
            <a:srcRect t="5639" b="5639"/>
            <a:stretch>
              <a:fillRect/>
            </a:stretch>
          </p:blipFill>
          <p:spPr>
            <a:xfrm>
              <a:off x="76200" y="63500"/>
              <a:ext cx="10088720" cy="6713171"/>
            </a:xfrm>
            <a:prstGeom prst="rect">
              <a:avLst/>
            </a:prstGeom>
            <a:ln>
              <a:noFill/>
            </a:ln>
            <a:effectLst/>
          </p:spPr>
        </p:pic>
        <p:pic>
          <p:nvPicPr>
            <p:cNvPr id="706" name="25-Israel - Tabernacle Menorah.jpeg" descr="25-Israel - Tabernacle Menorah.jpeg"/>
            <p:cNvPicPr>
              <a:picLocks/>
            </p:cNvPicPr>
            <p:nvPr/>
          </p:nvPicPr>
          <p:blipFill>
            <a:blip r:embed="rId3"/>
            <a:stretch>
              <a:fillRect/>
            </a:stretch>
          </p:blipFill>
          <p:spPr>
            <a:xfrm>
              <a:off x="-1" y="-1"/>
              <a:ext cx="10228421" cy="6852872"/>
            </a:xfrm>
            <a:prstGeom prst="rect">
              <a:avLst/>
            </a:prstGeom>
            <a:effectLst/>
          </p:spPr>
        </p:pic>
      </p:grpSp>
      <p:sp>
        <p:nvSpPr>
          <p:cNvPr id="709" name="goodsalt.com"/>
          <p:cNvSpPr txBox="1"/>
          <p:nvPr/>
        </p:nvSpPr>
        <p:spPr>
          <a:xfrm>
            <a:off x="304578" y="6770023"/>
            <a:ext cx="4697176" cy="62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 name="The gold signifies the value of Christ’s wisdom.  “Wisdom is the principal thing; therefore get wisdom: and with all thy getting get understanding” (Pr. 4:7)."/>
          <p:cNvSpPr txBox="1"/>
          <p:nvPr/>
        </p:nvSpPr>
        <p:spPr>
          <a:xfrm>
            <a:off x="1018179" y="7485519"/>
            <a:ext cx="10968442" cy="20954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72516">
              <a:lnSpc>
                <a:spcPct val="110000"/>
              </a:lnSpc>
              <a:defRPr sz="3332" cap="none">
                <a:solidFill>
                  <a:srgbClr val="94E3FE"/>
                </a:solidFill>
              </a:defRPr>
            </a:pPr>
            <a:r>
              <a:t>The gold signifies the value of Christ’s wisdom.  </a:t>
            </a:r>
            <a:r>
              <a:rPr>
                <a:solidFill>
                  <a:srgbClr val="FFFFFF"/>
                </a:solidFill>
              </a:rPr>
              <a:t>“Wisdom is the principal thing; therefore get wisdom: and with all thy getting get understanding” (Pr. 4:7).</a:t>
            </a:r>
          </a:p>
        </p:txBody>
      </p:sp>
      <p:grpSp>
        <p:nvGrpSpPr>
          <p:cNvPr id="714" name="25-Israel - Tabernacle Menorah.jpeg"/>
          <p:cNvGrpSpPr/>
          <p:nvPr/>
        </p:nvGrpSpPr>
        <p:grpSpPr>
          <a:xfrm>
            <a:off x="1388190" y="534029"/>
            <a:ext cx="10228420" cy="6852872"/>
            <a:chOff x="0" y="0"/>
            <a:chExt cx="10228419" cy="6852870"/>
          </a:xfrm>
        </p:grpSpPr>
        <p:pic>
          <p:nvPicPr>
            <p:cNvPr id="713" name="25-Israel - Tabernacle Menorah.jpeg" descr="25-Israel - Tabernacle Menorah.jpeg"/>
            <p:cNvPicPr>
              <a:picLocks noChangeAspect="1"/>
            </p:cNvPicPr>
            <p:nvPr/>
          </p:nvPicPr>
          <p:blipFill>
            <a:blip r:embed="rId2"/>
            <a:srcRect t="5639" b="5639"/>
            <a:stretch>
              <a:fillRect/>
            </a:stretch>
          </p:blipFill>
          <p:spPr>
            <a:xfrm>
              <a:off x="76200" y="63500"/>
              <a:ext cx="10088720" cy="6713171"/>
            </a:xfrm>
            <a:prstGeom prst="rect">
              <a:avLst/>
            </a:prstGeom>
            <a:ln>
              <a:noFill/>
            </a:ln>
            <a:effectLst/>
          </p:spPr>
        </p:pic>
        <p:pic>
          <p:nvPicPr>
            <p:cNvPr id="712" name="25-Israel - Tabernacle Menorah.jpeg" descr="25-Israel - Tabernacle Menorah.jpeg"/>
            <p:cNvPicPr>
              <a:picLocks/>
            </p:cNvPicPr>
            <p:nvPr/>
          </p:nvPicPr>
          <p:blipFill>
            <a:blip r:embed="rId3"/>
            <a:stretch>
              <a:fillRect/>
            </a:stretch>
          </p:blipFill>
          <p:spPr>
            <a:xfrm>
              <a:off x="-1" y="-1"/>
              <a:ext cx="10228421" cy="6852872"/>
            </a:xfrm>
            <a:prstGeom prst="rect">
              <a:avLst/>
            </a:prstGeom>
            <a:effectLst/>
          </p:spPr>
        </p:pic>
      </p:grpSp>
      <p:sp>
        <p:nvSpPr>
          <p:cNvPr id="715" name="goodsalt.com"/>
          <p:cNvSpPr txBox="1"/>
          <p:nvPr/>
        </p:nvSpPr>
        <p:spPr>
          <a:xfrm>
            <a:off x="304578" y="6770023"/>
            <a:ext cx="4697176" cy="62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Christ is the High Priest offering the incense on the golden altar, signifying His intercessory prayers to the Father for His people."/>
          <p:cNvSpPr txBox="1"/>
          <p:nvPr/>
        </p:nvSpPr>
        <p:spPr>
          <a:xfrm>
            <a:off x="643814" y="1064866"/>
            <a:ext cx="5087548" cy="80277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Christ is </a:t>
            </a:r>
            <a:r>
              <a:rPr>
                <a:solidFill>
                  <a:srgbClr val="FFFFFF"/>
                </a:solidFill>
              </a:rPr>
              <a:t>the High Priest offering the incense on the golden altar</a:t>
            </a:r>
            <a:r>
              <a:t>, signifying His intercessory prayers to the Father for His people. </a:t>
            </a:r>
          </a:p>
        </p:txBody>
      </p:sp>
      <p:grpSp>
        <p:nvGrpSpPr>
          <p:cNvPr id="720" name="26-Israel - Tabernacle High Priest.jpeg"/>
          <p:cNvGrpSpPr/>
          <p:nvPr/>
        </p:nvGrpSpPr>
        <p:grpSpPr>
          <a:xfrm>
            <a:off x="5766471" y="606291"/>
            <a:ext cx="6459739" cy="8566418"/>
            <a:chOff x="0" y="0"/>
            <a:chExt cx="6459737" cy="8566417"/>
          </a:xfrm>
        </p:grpSpPr>
        <p:pic>
          <p:nvPicPr>
            <p:cNvPr id="719"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718"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721" name="goodsalt.com"/>
          <p:cNvSpPr txBox="1"/>
          <p:nvPr/>
        </p:nvSpPr>
        <p:spPr>
          <a:xfrm>
            <a:off x="9322713" y="85563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The altar was placed “before the vail that is by the ark of the testimony, before the mercy seat that is over the testimony, where I will meet with thee” (Ex. 30:6)."/>
          <p:cNvSpPr txBox="1"/>
          <p:nvPr/>
        </p:nvSpPr>
        <p:spPr>
          <a:xfrm>
            <a:off x="643814" y="1217266"/>
            <a:ext cx="5087548" cy="80277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altar was placed </a:t>
            </a:r>
            <a:r>
              <a:rPr>
                <a:solidFill>
                  <a:srgbClr val="FFFFFF"/>
                </a:solidFill>
              </a:rPr>
              <a:t>“before the vail that </a:t>
            </a:r>
            <a:r>
              <a:rPr i="1">
                <a:solidFill>
                  <a:srgbClr val="FFFFFF"/>
                </a:solidFill>
              </a:rPr>
              <a:t>is</a:t>
            </a:r>
            <a:r>
              <a:rPr>
                <a:solidFill>
                  <a:srgbClr val="FFFFFF"/>
                </a:solidFill>
              </a:rPr>
              <a:t> by the ark of the testimony, before the mercy seat that </a:t>
            </a:r>
            <a:r>
              <a:rPr i="1">
                <a:solidFill>
                  <a:srgbClr val="FFFFFF"/>
                </a:solidFill>
              </a:rPr>
              <a:t>is</a:t>
            </a:r>
            <a:r>
              <a:rPr>
                <a:solidFill>
                  <a:srgbClr val="FFFFFF"/>
                </a:solidFill>
              </a:rPr>
              <a:t> over the testimony, where I will meet with thee” (Ex. 30:6). </a:t>
            </a:r>
          </a:p>
        </p:txBody>
      </p:sp>
      <p:grpSp>
        <p:nvGrpSpPr>
          <p:cNvPr id="726" name="26-Israel - Tabernacle High Priest.jpeg"/>
          <p:cNvGrpSpPr/>
          <p:nvPr/>
        </p:nvGrpSpPr>
        <p:grpSpPr>
          <a:xfrm>
            <a:off x="5766471" y="606291"/>
            <a:ext cx="6459739" cy="8566418"/>
            <a:chOff x="0" y="0"/>
            <a:chExt cx="6459737" cy="8566417"/>
          </a:xfrm>
        </p:grpSpPr>
        <p:pic>
          <p:nvPicPr>
            <p:cNvPr id="725"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724"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727" name="goodsalt.com"/>
          <p:cNvSpPr txBox="1"/>
          <p:nvPr/>
        </p:nvSpPr>
        <p:spPr>
          <a:xfrm>
            <a:off x="9322713" y="85563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9" name="Priest.jpg" descr="Priest.jpg"/>
          <p:cNvPicPr>
            <a:picLocks noChangeAspect="1"/>
          </p:cNvPicPr>
          <p:nvPr/>
        </p:nvPicPr>
        <p:blipFill>
          <a:blip r:embed="rId2"/>
          <a:srcRect r="1208"/>
          <a:stretch>
            <a:fillRect/>
          </a:stretch>
        </p:blipFill>
        <p:spPr>
          <a:xfrm>
            <a:off x="1852612" y="266700"/>
            <a:ext cx="9299395" cy="6424509"/>
          </a:xfrm>
          <a:prstGeom prst="rect">
            <a:avLst/>
          </a:prstGeom>
          <a:ln w="12700">
            <a:miter lim="400000"/>
          </a:ln>
        </p:spPr>
      </p:pic>
      <p:sp>
        <p:nvSpPr>
          <p:cNvPr id="730" name="This painting is not accurate, as the incense altar is not before the curtain and the high priest is burning the incense away from the ark of the covenant instead of toward it."/>
          <p:cNvSpPr txBox="1"/>
          <p:nvPr/>
        </p:nvSpPr>
        <p:spPr>
          <a:xfrm>
            <a:off x="1292651" y="6990388"/>
            <a:ext cx="10419498" cy="24356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This painting is not accurate, as the incense altar is not before the curtain and the high priest is burning the incense away from the ark of the covenant instead of toward it.</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Seeing then that we have a great high priest, that is passed into the heavens, Jesus the Son of God, let us hold fast our profession” (Heb. 4:14)."/>
          <p:cNvSpPr txBox="1"/>
          <p:nvPr/>
        </p:nvSpPr>
        <p:spPr>
          <a:xfrm>
            <a:off x="643814" y="1064866"/>
            <a:ext cx="4671127" cy="80277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“Seeing then that we have a great high priest, that is passed into the heavens, Jesus the Son of God, let us hold fast </a:t>
            </a:r>
            <a:r>
              <a:rPr i="1"/>
              <a:t>our</a:t>
            </a:r>
            <a:r>
              <a:t> profession” (Heb. 4:14).</a:t>
            </a:r>
          </a:p>
        </p:txBody>
      </p:sp>
      <p:grpSp>
        <p:nvGrpSpPr>
          <p:cNvPr id="735" name="26-Israel - Tabernacle High Priest.jpeg"/>
          <p:cNvGrpSpPr/>
          <p:nvPr/>
        </p:nvGrpSpPr>
        <p:grpSpPr>
          <a:xfrm>
            <a:off x="5766471" y="606291"/>
            <a:ext cx="6459739" cy="8566418"/>
            <a:chOff x="0" y="0"/>
            <a:chExt cx="6459737" cy="8566417"/>
          </a:xfrm>
        </p:grpSpPr>
        <p:pic>
          <p:nvPicPr>
            <p:cNvPr id="734"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733"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736" name="goodsalt.com"/>
          <p:cNvSpPr txBox="1"/>
          <p:nvPr/>
        </p:nvSpPr>
        <p:spPr>
          <a:xfrm>
            <a:off x="9322713" y="85563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 name="“For we have not an high priest which cannot be touched with the feeling of our infirmities; but was in all points tempted like as we are, yet without sin. Let us therefore come boldly unto the throne of grace, that we may obtain mercy, and find grace to"/>
          <p:cNvSpPr txBox="1"/>
          <p:nvPr/>
        </p:nvSpPr>
        <p:spPr>
          <a:xfrm>
            <a:off x="643814" y="862943"/>
            <a:ext cx="4671127" cy="80277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FFFFFF"/>
                </a:solidFill>
              </a:defRPr>
            </a:pPr>
            <a:r>
              <a:t>“For we have not an high priest which cannot be touched with the feeling of our infirmities; but was in all points tempted like as </a:t>
            </a:r>
            <a:r>
              <a:rPr i="1"/>
              <a:t>we are, yet</a:t>
            </a:r>
            <a:r>
              <a:t> without sin. Let us therefore come boldly unto the throne of grace, that we may obtain mercy, and find grace to help in time of need” (Heb. 4:15-16).</a:t>
            </a:r>
          </a:p>
        </p:txBody>
      </p:sp>
      <p:grpSp>
        <p:nvGrpSpPr>
          <p:cNvPr id="741" name="26-Israel - Tabernacle High Priest.jpeg"/>
          <p:cNvGrpSpPr/>
          <p:nvPr/>
        </p:nvGrpSpPr>
        <p:grpSpPr>
          <a:xfrm>
            <a:off x="5766471" y="606291"/>
            <a:ext cx="6459739" cy="8566418"/>
            <a:chOff x="0" y="0"/>
            <a:chExt cx="6459737" cy="8566417"/>
          </a:xfrm>
        </p:grpSpPr>
        <p:pic>
          <p:nvPicPr>
            <p:cNvPr id="740"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739"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742" name="goodsalt.com"/>
          <p:cNvSpPr txBox="1"/>
          <p:nvPr/>
        </p:nvSpPr>
        <p:spPr>
          <a:xfrm>
            <a:off x="9322713" y="85563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Egypt.jpeg"/>
          <p:cNvGrpSpPr/>
          <p:nvPr/>
        </p:nvGrpSpPr>
        <p:grpSpPr>
          <a:xfrm>
            <a:off x="4991928" y="1236777"/>
            <a:ext cx="6478725" cy="7280046"/>
            <a:chOff x="0" y="0"/>
            <a:chExt cx="6478723" cy="7280044"/>
          </a:xfrm>
        </p:grpSpPr>
        <p:pic>
          <p:nvPicPr>
            <p:cNvPr id="355" name="Egypt.jpeg" descr="Egypt.jpeg"/>
            <p:cNvPicPr>
              <a:picLocks noChangeAspect="1"/>
            </p:cNvPicPr>
            <p:nvPr/>
          </p:nvPicPr>
          <p:blipFill>
            <a:blip r:embed="rId2"/>
            <a:srcRect l="31046" t="14150" r="12768" b="1466"/>
            <a:stretch>
              <a:fillRect/>
            </a:stretch>
          </p:blipFill>
          <p:spPr>
            <a:xfrm>
              <a:off x="76200" y="63500"/>
              <a:ext cx="6339024" cy="7140345"/>
            </a:xfrm>
            <a:prstGeom prst="rect">
              <a:avLst/>
            </a:prstGeom>
            <a:ln>
              <a:noFill/>
            </a:ln>
            <a:effectLst/>
          </p:spPr>
        </p:pic>
        <p:pic>
          <p:nvPicPr>
            <p:cNvPr id="354" name="Egypt.jpeg" descr="Egypt.jpeg"/>
            <p:cNvPicPr>
              <a:picLocks/>
            </p:cNvPicPr>
            <p:nvPr/>
          </p:nvPicPr>
          <p:blipFill>
            <a:blip r:embed="rId3"/>
            <a:stretch>
              <a:fillRect/>
            </a:stretch>
          </p:blipFill>
          <p:spPr>
            <a:xfrm>
              <a:off x="0" y="-1"/>
              <a:ext cx="6478724" cy="7280046"/>
            </a:xfrm>
            <a:prstGeom prst="rect">
              <a:avLst/>
            </a:prstGeom>
            <a:effectLst/>
          </p:spPr>
        </p:pic>
      </p:grpSp>
      <p:sp>
        <p:nvSpPr>
          <p:cNvPr id="357" name="At Sinai"/>
          <p:cNvSpPr txBox="1"/>
          <p:nvPr/>
        </p:nvSpPr>
        <p:spPr>
          <a:xfrm>
            <a:off x="1281459" y="-73118"/>
            <a:ext cx="4375350" cy="39511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At Sinai</a:t>
            </a:r>
          </a:p>
        </p:txBody>
      </p:sp>
      <p:sp>
        <p:nvSpPr>
          <p:cNvPr id="358" name=". Sinai"/>
          <p:cNvSpPr txBox="1"/>
          <p:nvPr/>
        </p:nvSpPr>
        <p:spPr>
          <a:xfrm>
            <a:off x="7914664" y="7281826"/>
            <a:ext cx="1650775"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defRPr>
                <a:solidFill>
                  <a:srgbClr val="000000"/>
                </a:solidFill>
              </a:defRPr>
            </a:pPr>
            <a:r>
              <a:t>. </a:t>
            </a:r>
            <a:r>
              <a:rPr sz="2800"/>
              <a:t>Sinai</a:t>
            </a:r>
          </a:p>
        </p:txBody>
      </p:sp>
      <p:sp>
        <p:nvSpPr>
          <p:cNvPr id="359" name=". canaan"/>
          <p:cNvSpPr txBox="1"/>
          <p:nvPr/>
        </p:nvSpPr>
        <p:spPr>
          <a:xfrm>
            <a:off x="9396331" y="1118963"/>
            <a:ext cx="1650775" cy="8781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 canaan</a:t>
            </a:r>
          </a:p>
        </p:txBody>
      </p:sp>
      <p:sp>
        <p:nvSpPr>
          <p:cNvPr id="360" name=". egypt"/>
          <p:cNvSpPr txBox="1"/>
          <p:nvPr/>
        </p:nvSpPr>
        <p:spPr>
          <a:xfrm>
            <a:off x="5086797" y="2441009"/>
            <a:ext cx="1650776"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 egypt</a:t>
            </a:r>
          </a:p>
        </p:txBody>
      </p:sp>
      <p:sp>
        <p:nvSpPr>
          <p:cNvPr id="361" name="© Knowing the Bible"/>
          <p:cNvSpPr txBox="1"/>
          <p:nvPr/>
        </p:nvSpPr>
        <p:spPr>
          <a:xfrm>
            <a:off x="4553479" y="7954519"/>
            <a:ext cx="4140597"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 name="The horns on the incense altar depict Christ’s almighty power."/>
          <p:cNvSpPr txBox="1"/>
          <p:nvPr/>
        </p:nvSpPr>
        <p:spPr>
          <a:xfrm>
            <a:off x="806439" y="1702092"/>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a:solidFill>
                  <a:srgbClr val="FFFFFF"/>
                </a:solidFill>
              </a:rPr>
              <a:t>The horns</a:t>
            </a:r>
            <a:r>
              <a:t> on the incense altar depict Christ’s almighty power.</a:t>
            </a:r>
          </a:p>
        </p:txBody>
      </p:sp>
      <p:grpSp>
        <p:nvGrpSpPr>
          <p:cNvPr id="747" name="Priest.jpg"/>
          <p:cNvGrpSpPr/>
          <p:nvPr/>
        </p:nvGrpSpPr>
        <p:grpSpPr>
          <a:xfrm>
            <a:off x="5953758" y="1813883"/>
            <a:ext cx="5650947" cy="5831832"/>
            <a:chOff x="0" y="0"/>
            <a:chExt cx="5650945" cy="5831831"/>
          </a:xfrm>
        </p:grpSpPr>
        <p:pic>
          <p:nvPicPr>
            <p:cNvPr id="746"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45"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The crown around the incense altar (Ex. 30:3) depicts Christ’s authority."/>
          <p:cNvSpPr txBox="1"/>
          <p:nvPr/>
        </p:nvSpPr>
        <p:spPr>
          <a:xfrm>
            <a:off x="806439" y="1702092"/>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a:solidFill>
                  <a:srgbClr val="FFFFFF"/>
                </a:solidFill>
              </a:rPr>
              <a:t>The crown</a:t>
            </a:r>
            <a:r>
              <a:t> around the incense altar (Ex. 30:3) depicts Christ’s authority.</a:t>
            </a:r>
          </a:p>
        </p:txBody>
      </p:sp>
      <p:grpSp>
        <p:nvGrpSpPr>
          <p:cNvPr id="752" name="Priest.jpg"/>
          <p:cNvGrpSpPr/>
          <p:nvPr/>
        </p:nvGrpSpPr>
        <p:grpSpPr>
          <a:xfrm>
            <a:off x="5953758" y="1813883"/>
            <a:ext cx="5650947" cy="5831832"/>
            <a:chOff x="0" y="0"/>
            <a:chExt cx="5650945" cy="5831831"/>
          </a:xfrm>
        </p:grpSpPr>
        <p:pic>
          <p:nvPicPr>
            <p:cNvPr id="751"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50"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Greek has two words for power, one is dúnamis (power of strength) and the other is exousía, (authoritative power).…"/>
          <p:cNvSpPr txBox="1"/>
          <p:nvPr/>
        </p:nvSpPr>
        <p:spPr>
          <a:xfrm>
            <a:off x="806439" y="1702092"/>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Greek has two words for power, one is </a:t>
            </a:r>
            <a:r>
              <a:rPr i="1"/>
              <a:t>dúnamis</a:t>
            </a:r>
            <a:r>
              <a:t> (power of strength) and the other is </a:t>
            </a:r>
            <a:r>
              <a:rPr i="1"/>
              <a:t>exousía,</a:t>
            </a:r>
            <a:r>
              <a:t> (authoritative power)</a:t>
            </a:r>
            <a:r>
              <a:rPr i="1"/>
              <a:t>. </a:t>
            </a:r>
          </a:p>
          <a:p>
            <a:pPr algn="l">
              <a:lnSpc>
                <a:spcPct val="110000"/>
              </a:lnSpc>
              <a:defRPr sz="3400" cap="none">
                <a:solidFill>
                  <a:srgbClr val="94E3FE"/>
                </a:solidFill>
              </a:defRPr>
            </a:pPr>
            <a:endParaRPr i="1"/>
          </a:p>
          <a:p>
            <a:pPr algn="l">
              <a:lnSpc>
                <a:spcPct val="110000"/>
              </a:lnSpc>
              <a:defRPr sz="3400" cap="none">
                <a:solidFill>
                  <a:srgbClr val="94E3FE"/>
                </a:solidFill>
              </a:defRPr>
            </a:pPr>
            <a:r>
              <a:t>Christ has all </a:t>
            </a:r>
            <a:r>
              <a:rPr i="1"/>
              <a:t>dúnamis</a:t>
            </a:r>
            <a:r>
              <a:t> and all </a:t>
            </a:r>
            <a:r>
              <a:rPr i="1"/>
              <a:t>exousía</a:t>
            </a:r>
            <a:r>
              <a:t>.</a:t>
            </a:r>
          </a:p>
        </p:txBody>
      </p:sp>
      <p:grpSp>
        <p:nvGrpSpPr>
          <p:cNvPr id="757" name="Priest.jpg"/>
          <p:cNvGrpSpPr/>
          <p:nvPr/>
        </p:nvGrpSpPr>
        <p:grpSpPr>
          <a:xfrm>
            <a:off x="5953758" y="1813883"/>
            <a:ext cx="5650947" cy="5831832"/>
            <a:chOff x="0" y="0"/>
            <a:chExt cx="5650945" cy="5831831"/>
          </a:xfrm>
        </p:grpSpPr>
        <p:pic>
          <p:nvPicPr>
            <p:cNvPr id="756"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55"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And Jesus came and spake unto them, saying, All power [exousía] is given unto me in heaven and in earth” (Mt. 28:18)."/>
          <p:cNvSpPr txBox="1"/>
          <p:nvPr/>
        </p:nvSpPr>
        <p:spPr>
          <a:xfrm>
            <a:off x="806439" y="1702092"/>
            <a:ext cx="4402007"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“And Jesus came and spake unto them, saying, All power [</a:t>
            </a:r>
            <a:r>
              <a:rPr i="1"/>
              <a:t>exousía</a:t>
            </a:r>
            <a:r>
              <a:t>]</a:t>
            </a:r>
            <a:r>
              <a:rPr i="1"/>
              <a:t> </a:t>
            </a:r>
            <a:r>
              <a:t>is given unto me in heaven and in earth” (Mt. 28:18).</a:t>
            </a:r>
          </a:p>
        </p:txBody>
      </p:sp>
      <p:grpSp>
        <p:nvGrpSpPr>
          <p:cNvPr id="762" name="Priest.jpg"/>
          <p:cNvGrpSpPr/>
          <p:nvPr/>
        </p:nvGrpSpPr>
        <p:grpSpPr>
          <a:xfrm>
            <a:off x="5953758" y="1813883"/>
            <a:ext cx="5650947" cy="5831832"/>
            <a:chOff x="0" y="0"/>
            <a:chExt cx="5650945" cy="5831831"/>
          </a:xfrm>
        </p:grpSpPr>
        <p:pic>
          <p:nvPicPr>
            <p:cNvPr id="761"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60"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Christ the power [dúnamis] of God” (1 Co. 1:24).…"/>
          <p:cNvSpPr txBox="1"/>
          <p:nvPr/>
        </p:nvSpPr>
        <p:spPr>
          <a:xfrm>
            <a:off x="806439" y="1981492"/>
            <a:ext cx="4798088"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“Christ the power [</a:t>
            </a:r>
            <a:r>
              <a:rPr i="1"/>
              <a:t>dúnamis</a:t>
            </a:r>
            <a:r>
              <a:t>]</a:t>
            </a:r>
            <a:r>
              <a:rPr i="1"/>
              <a:t> </a:t>
            </a:r>
            <a:r>
              <a:t>of God” (1 Co. 1:24). </a:t>
            </a:r>
          </a:p>
          <a:p>
            <a:pPr algn="l">
              <a:lnSpc>
                <a:spcPct val="110000"/>
              </a:lnSpc>
              <a:defRPr sz="3400" cap="none">
                <a:solidFill>
                  <a:srgbClr val="FFFFFF"/>
                </a:solidFill>
              </a:defRPr>
            </a:pPr>
            <a:endParaRPr/>
          </a:p>
          <a:p>
            <a:pPr algn="l">
              <a:lnSpc>
                <a:spcPct val="110000"/>
              </a:lnSpc>
              <a:defRPr sz="3400" cap="none">
                <a:solidFill>
                  <a:srgbClr val="FFFFFF"/>
                </a:solidFill>
              </a:defRPr>
            </a:pPr>
            <a:r>
              <a:t>“the exceeding greatness of his power [</a:t>
            </a:r>
            <a:r>
              <a:rPr i="1"/>
              <a:t>dúnamis</a:t>
            </a:r>
            <a:r>
              <a:t>]</a:t>
            </a:r>
            <a:r>
              <a:rPr i="1"/>
              <a:t> </a:t>
            </a:r>
            <a:r>
              <a:t>to us-ward who believe” (Eph. 1:19).</a:t>
            </a:r>
          </a:p>
        </p:txBody>
      </p:sp>
      <p:grpSp>
        <p:nvGrpSpPr>
          <p:cNvPr id="767" name="Priest.jpg"/>
          <p:cNvGrpSpPr/>
          <p:nvPr/>
        </p:nvGrpSpPr>
        <p:grpSpPr>
          <a:xfrm>
            <a:off x="5953758" y="1813883"/>
            <a:ext cx="5650947" cy="5831832"/>
            <a:chOff x="0" y="0"/>
            <a:chExt cx="5650945" cy="5831831"/>
          </a:xfrm>
        </p:grpSpPr>
        <p:pic>
          <p:nvPicPr>
            <p:cNvPr id="766"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65"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 name="The horns and the crown signify Christ as King of kings and Lord of lords. Whatever ministry Christ has, as signified in the Tabernacle, He has it as the almighty Son of God! His prayers cannot be thwarted. His objectives cannot be stopped!"/>
          <p:cNvSpPr txBox="1"/>
          <p:nvPr/>
        </p:nvSpPr>
        <p:spPr>
          <a:xfrm>
            <a:off x="806439" y="1289809"/>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a:lnSpc>
                <a:spcPct val="110000"/>
              </a:lnSpc>
              <a:defRPr sz="3400" cap="none">
                <a:solidFill>
                  <a:srgbClr val="94E3FE"/>
                </a:solidFill>
              </a:defRPr>
            </a:lvl1pPr>
          </a:lstStyle>
          <a:p>
            <a:r>
              <a:t>The horns and the crown signify Christ as King of kings and Lord of lords. Whatever ministry Christ has, as signified in the Tabernacle, He has it as the almighty Son of God! His prayers cannot be thwarted. His objectives cannot be stopped!</a:t>
            </a:r>
          </a:p>
        </p:txBody>
      </p:sp>
      <p:grpSp>
        <p:nvGrpSpPr>
          <p:cNvPr id="772" name="Priest.jpg"/>
          <p:cNvGrpSpPr/>
          <p:nvPr/>
        </p:nvGrpSpPr>
        <p:grpSpPr>
          <a:xfrm>
            <a:off x="5953758" y="1813883"/>
            <a:ext cx="5650947" cy="5831832"/>
            <a:chOff x="0" y="0"/>
            <a:chExt cx="5650945" cy="5831831"/>
          </a:xfrm>
        </p:grpSpPr>
        <p:pic>
          <p:nvPicPr>
            <p:cNvPr id="771"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70"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 name="The blood applied on the altar on the Day of Atonement (Ex. 30:10) teaches that Christ is our intercessor on the basis of His blood atonement."/>
          <p:cNvSpPr txBox="1"/>
          <p:nvPr/>
        </p:nvSpPr>
        <p:spPr>
          <a:xfrm>
            <a:off x="781039" y="1721609"/>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a:solidFill>
                  <a:srgbClr val="FFFFFF"/>
                </a:solidFill>
              </a:rPr>
              <a:t>The blood</a:t>
            </a:r>
            <a:r>
              <a:t> applied on the altar on the Day of Atonement (Ex. 30:10) teaches that Christ is our intercessor on the basis of His blood atonement.</a:t>
            </a:r>
          </a:p>
        </p:txBody>
      </p:sp>
      <p:grpSp>
        <p:nvGrpSpPr>
          <p:cNvPr id="777" name="Priest.jpg"/>
          <p:cNvGrpSpPr/>
          <p:nvPr/>
        </p:nvGrpSpPr>
        <p:grpSpPr>
          <a:xfrm>
            <a:off x="5953758" y="1813883"/>
            <a:ext cx="5650947" cy="5831832"/>
            <a:chOff x="0" y="0"/>
            <a:chExt cx="5650945" cy="5831831"/>
          </a:xfrm>
        </p:grpSpPr>
        <p:pic>
          <p:nvPicPr>
            <p:cNvPr id="776"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75"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The same teaching is seen in the coals on which the incense was burned; they came from the altar of sacrifice (Le. 16:12). Christ had to suffer for our sins before He could intercede for us."/>
          <p:cNvSpPr txBox="1"/>
          <p:nvPr/>
        </p:nvSpPr>
        <p:spPr>
          <a:xfrm>
            <a:off x="840306" y="1780876"/>
            <a:ext cx="4500531" cy="7173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same teaching is seen in the coals on which the incense was burned; they came from the altar of sacrifice (Le. 16:12). Christ had to suffer for our sins before He could intercede for us. </a:t>
            </a:r>
          </a:p>
        </p:txBody>
      </p:sp>
      <p:grpSp>
        <p:nvGrpSpPr>
          <p:cNvPr id="782" name="Priest.jpg"/>
          <p:cNvGrpSpPr/>
          <p:nvPr/>
        </p:nvGrpSpPr>
        <p:grpSpPr>
          <a:xfrm>
            <a:off x="5953758" y="1813883"/>
            <a:ext cx="5650947" cy="5831832"/>
            <a:chOff x="0" y="0"/>
            <a:chExt cx="5650945" cy="5831831"/>
          </a:xfrm>
        </p:grpSpPr>
        <p:pic>
          <p:nvPicPr>
            <p:cNvPr id="781"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80"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 name="He must be my Saviour before He can be my Intercessor. In Christ’s high priestly prayer in John 17, He prayed for His redeemed people, not for the world (Joh. 17:9)."/>
          <p:cNvSpPr txBox="1"/>
          <p:nvPr/>
        </p:nvSpPr>
        <p:spPr>
          <a:xfrm>
            <a:off x="840306" y="1814742"/>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He must be my Saviour before He can be my Intercessor. In Christ’s high priestly prayer in John 17, He prayed for His redeemed people, not for the world (Joh. 17:9). </a:t>
            </a:r>
          </a:p>
        </p:txBody>
      </p:sp>
      <p:grpSp>
        <p:nvGrpSpPr>
          <p:cNvPr id="787" name="Priest.jpg"/>
          <p:cNvGrpSpPr/>
          <p:nvPr/>
        </p:nvGrpSpPr>
        <p:grpSpPr>
          <a:xfrm>
            <a:off x="5953758" y="1813883"/>
            <a:ext cx="5650947" cy="5831832"/>
            <a:chOff x="0" y="0"/>
            <a:chExt cx="5650945" cy="5831831"/>
          </a:xfrm>
        </p:grpSpPr>
        <p:pic>
          <p:nvPicPr>
            <p:cNvPr id="786"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85"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 name="The cloud of incense wafting up before the Ark of the Covenant depicts the fragrance of Christ before the Father. The incense altar was “most holy unto the LORD” (Ex. 30:10)"/>
          <p:cNvSpPr txBox="1"/>
          <p:nvPr/>
        </p:nvSpPr>
        <p:spPr>
          <a:xfrm>
            <a:off x="958839" y="1747009"/>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cloud of incense</a:t>
            </a:r>
            <a:r>
              <a:t> wafting up before the Ark of the Covenant depicts the fragrance of Christ before the Father. The incense altar was “most holy unto the LORD” (Ex. 30:10)</a:t>
            </a:r>
          </a:p>
        </p:txBody>
      </p:sp>
      <p:grpSp>
        <p:nvGrpSpPr>
          <p:cNvPr id="792" name="26-Israel - Tabernacle High Priest.jpeg"/>
          <p:cNvGrpSpPr/>
          <p:nvPr/>
        </p:nvGrpSpPr>
        <p:grpSpPr>
          <a:xfrm>
            <a:off x="7324776" y="989967"/>
            <a:ext cx="3791462" cy="7773667"/>
            <a:chOff x="0" y="0"/>
            <a:chExt cx="3791460" cy="7773665"/>
          </a:xfrm>
        </p:grpSpPr>
        <p:pic>
          <p:nvPicPr>
            <p:cNvPr id="791" name="26-Israel - Tabernacle High Priest.jpeg" descr="26-Israel - Tabernacle High Priest.jpeg"/>
            <p:cNvPicPr>
              <a:picLocks noChangeAspect="1"/>
            </p:cNvPicPr>
            <p:nvPr/>
          </p:nvPicPr>
          <p:blipFill>
            <a:blip r:embed="rId2"/>
            <a:srcRect l="57418" t="31952" b="1285"/>
            <a:stretch>
              <a:fillRect/>
            </a:stretch>
          </p:blipFill>
          <p:spPr>
            <a:xfrm>
              <a:off x="76200" y="63500"/>
              <a:ext cx="3651761" cy="7633966"/>
            </a:xfrm>
            <a:prstGeom prst="rect">
              <a:avLst/>
            </a:prstGeom>
            <a:ln>
              <a:noFill/>
            </a:ln>
            <a:effectLst/>
          </p:spPr>
        </p:pic>
        <p:pic>
          <p:nvPicPr>
            <p:cNvPr id="790" name="26-Israel - Tabernacle High Priest.jpeg" descr="26-Israel - Tabernacle High Priest.jpeg"/>
            <p:cNvPicPr>
              <a:picLocks/>
            </p:cNvPicPr>
            <p:nvPr/>
          </p:nvPicPr>
          <p:blipFill>
            <a:blip r:embed="rId3"/>
            <a:stretch>
              <a:fillRect/>
            </a:stretch>
          </p:blipFill>
          <p:spPr>
            <a:xfrm>
              <a:off x="0" y="0"/>
              <a:ext cx="3791461" cy="7773666"/>
            </a:xfrm>
            <a:prstGeom prst="rect">
              <a:avLst/>
            </a:prstGeom>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5" name="Egypt.jpeg"/>
          <p:cNvGrpSpPr/>
          <p:nvPr/>
        </p:nvGrpSpPr>
        <p:grpSpPr>
          <a:xfrm>
            <a:off x="1393493" y="504446"/>
            <a:ext cx="10217814" cy="6211446"/>
            <a:chOff x="0" y="0"/>
            <a:chExt cx="10217812" cy="6211445"/>
          </a:xfrm>
        </p:grpSpPr>
        <p:pic>
          <p:nvPicPr>
            <p:cNvPr id="364" name="Egypt.jpeg" descr="Egypt.jpeg"/>
            <p:cNvPicPr>
              <a:picLocks noChangeAspect="1"/>
            </p:cNvPicPr>
            <p:nvPr/>
          </p:nvPicPr>
          <p:blipFill>
            <a:blip r:embed="rId2"/>
            <a:srcRect l="13639" t="35759" r="10909" b="3631"/>
            <a:stretch>
              <a:fillRect/>
            </a:stretch>
          </p:blipFill>
          <p:spPr>
            <a:xfrm>
              <a:off x="76200" y="63500"/>
              <a:ext cx="10078113" cy="6071746"/>
            </a:xfrm>
            <a:prstGeom prst="rect">
              <a:avLst/>
            </a:prstGeom>
            <a:ln>
              <a:noFill/>
            </a:ln>
            <a:effectLst/>
          </p:spPr>
        </p:pic>
        <p:pic>
          <p:nvPicPr>
            <p:cNvPr id="363" name="Egypt.jpeg" descr="Egypt.jpeg"/>
            <p:cNvPicPr>
              <a:picLocks/>
            </p:cNvPicPr>
            <p:nvPr/>
          </p:nvPicPr>
          <p:blipFill>
            <a:blip r:embed="rId3"/>
            <a:stretch>
              <a:fillRect/>
            </a:stretch>
          </p:blipFill>
          <p:spPr>
            <a:xfrm>
              <a:off x="-1" y="-1"/>
              <a:ext cx="10217814" cy="6211447"/>
            </a:xfrm>
            <a:prstGeom prst="rect">
              <a:avLst/>
            </a:prstGeom>
            <a:effectLst/>
          </p:spPr>
        </p:pic>
      </p:grpSp>
      <p:sp>
        <p:nvSpPr>
          <p:cNvPr id="366" name="shur"/>
          <p:cNvSpPr txBox="1"/>
          <p:nvPr/>
        </p:nvSpPr>
        <p:spPr>
          <a:xfrm>
            <a:off x="6654496" y="2115080"/>
            <a:ext cx="1481746"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367" name="marah"/>
          <p:cNvSpPr txBox="1"/>
          <p:nvPr/>
        </p:nvSpPr>
        <p:spPr>
          <a:xfrm>
            <a:off x="6080972" y="3349818"/>
            <a:ext cx="134320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marah</a:t>
            </a:r>
          </a:p>
        </p:txBody>
      </p:sp>
      <p:sp>
        <p:nvSpPr>
          <p:cNvPr id="368" name="sin"/>
          <p:cNvSpPr txBox="1"/>
          <p:nvPr/>
        </p:nvSpPr>
        <p:spPr>
          <a:xfrm>
            <a:off x="6654496" y="3929229"/>
            <a:ext cx="1481746"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sin</a:t>
            </a:r>
          </a:p>
        </p:txBody>
      </p:sp>
      <p:sp>
        <p:nvSpPr>
          <p:cNvPr id="369" name="Sinai"/>
          <p:cNvSpPr txBox="1"/>
          <p:nvPr/>
        </p:nvSpPr>
        <p:spPr>
          <a:xfrm>
            <a:off x="7619806" y="560783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Sinai</a:t>
            </a:r>
          </a:p>
        </p:txBody>
      </p:sp>
      <p:sp>
        <p:nvSpPr>
          <p:cNvPr id="376" name="Connection Line"/>
          <p:cNvSpPr/>
          <p:nvPr/>
        </p:nvSpPr>
        <p:spPr>
          <a:xfrm>
            <a:off x="6434997" y="3788250"/>
            <a:ext cx="1211965" cy="177834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76200">
            <a:solidFill>
              <a:srgbClr val="000000"/>
            </a:solidFill>
            <a:miter lim="400000"/>
            <a:tailEnd type="triangle"/>
          </a:ln>
        </p:spPr>
        <p:txBody>
          <a:bodyPr/>
          <a:lstStyle/>
          <a:p>
            <a:endParaRPr/>
          </a:p>
        </p:txBody>
      </p:sp>
      <p:sp>
        <p:nvSpPr>
          <p:cNvPr id="371" name="egypt"/>
          <p:cNvSpPr txBox="1"/>
          <p:nvPr/>
        </p:nvSpPr>
        <p:spPr>
          <a:xfrm>
            <a:off x="2295430" y="1598613"/>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377" name="Connection Line"/>
          <p:cNvSpPr/>
          <p:nvPr/>
        </p:nvSpPr>
        <p:spPr>
          <a:xfrm>
            <a:off x="5194432" y="2514632"/>
            <a:ext cx="1184474" cy="963642"/>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373" name="Israel spent 11 months at Sinai where God gave them the law."/>
          <p:cNvSpPr txBox="1"/>
          <p:nvPr/>
        </p:nvSpPr>
        <p:spPr>
          <a:xfrm>
            <a:off x="1652405" y="6990388"/>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Israel spent 11 months at Sinai where God gave them the law.</a:t>
            </a:r>
          </a:p>
        </p:txBody>
      </p:sp>
      <p:sp>
        <p:nvSpPr>
          <p:cNvPr id="374" name="mIdian"/>
          <p:cNvSpPr txBox="1"/>
          <p:nvPr/>
        </p:nvSpPr>
        <p:spPr>
          <a:xfrm>
            <a:off x="10033237" y="3507580"/>
            <a:ext cx="1378522"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mIdian</a:t>
            </a:r>
          </a:p>
        </p:txBody>
      </p:sp>
      <p:sp>
        <p:nvSpPr>
          <p:cNvPr id="375" name="© Knowing the Bible"/>
          <p:cNvSpPr txBox="1"/>
          <p:nvPr/>
        </p:nvSpPr>
        <p:spPr>
          <a:xfrm>
            <a:off x="1014412" y="61765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 name="The incense depicts the acceptance of Christ by the Father (Mt. 3:17; 12:18). The Father is well pleased with Christ in His earthly life, in His death, and in His resurrection glory."/>
          <p:cNvSpPr txBox="1"/>
          <p:nvPr/>
        </p:nvSpPr>
        <p:spPr>
          <a:xfrm>
            <a:off x="806439" y="1865542"/>
            <a:ext cx="4619693" cy="7199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incense depicts the acceptance of Christ by the Father (Mt. 3:17; 12:18). The Father is well pleased with Christ in His earthly life, in His death, and in His resurrection glory. </a:t>
            </a:r>
          </a:p>
        </p:txBody>
      </p:sp>
      <p:grpSp>
        <p:nvGrpSpPr>
          <p:cNvPr id="797" name="Priest.jpg"/>
          <p:cNvGrpSpPr/>
          <p:nvPr/>
        </p:nvGrpSpPr>
        <p:grpSpPr>
          <a:xfrm>
            <a:off x="5953758" y="1813883"/>
            <a:ext cx="5650947" cy="5831832"/>
            <a:chOff x="0" y="0"/>
            <a:chExt cx="5650945" cy="5831831"/>
          </a:xfrm>
        </p:grpSpPr>
        <p:pic>
          <p:nvPicPr>
            <p:cNvPr id="796" name="Priest.jpg" descr="Priest.jpg"/>
            <p:cNvPicPr>
              <a:picLocks noChangeAspect="1"/>
            </p:cNvPicPr>
            <p:nvPr/>
          </p:nvPicPr>
          <p:blipFill>
            <a:blip r:embed="rId2"/>
            <a:srcRect l="24406" t="33996" r="43858" b="17979"/>
            <a:stretch>
              <a:fillRect/>
            </a:stretch>
          </p:blipFill>
          <p:spPr>
            <a:xfrm>
              <a:off x="76200" y="63500"/>
              <a:ext cx="5511246" cy="5692132"/>
            </a:xfrm>
            <a:prstGeom prst="rect">
              <a:avLst/>
            </a:prstGeom>
            <a:ln>
              <a:noFill/>
            </a:ln>
            <a:effectLst/>
          </p:spPr>
        </p:pic>
        <p:pic>
          <p:nvPicPr>
            <p:cNvPr id="795" name="Priest.jpg" descr="Priest.jpg"/>
            <p:cNvPicPr>
              <a:picLocks/>
            </p:cNvPicPr>
            <p:nvPr/>
          </p:nvPicPr>
          <p:blipFill>
            <a:blip r:embed="rId3"/>
            <a:stretch>
              <a:fillRect/>
            </a:stretch>
          </p:blipFill>
          <p:spPr>
            <a:xfrm>
              <a:off x="-1" y="0"/>
              <a:ext cx="5650947" cy="5831832"/>
            </a:xfrm>
            <a:prstGeom prst="rect">
              <a:avLst/>
            </a:prstGeom>
            <a:effectLst/>
          </p:spPr>
        </p:pic>
      </p:gr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 name="The high priest burnt incense on the altar morning and evening (Ex. 30:7-8), depicting Christ’s continual intercession for His people."/>
          <p:cNvSpPr txBox="1"/>
          <p:nvPr/>
        </p:nvSpPr>
        <p:spPr>
          <a:xfrm>
            <a:off x="896110" y="1314911"/>
            <a:ext cx="4924790" cy="75171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high priest </a:t>
            </a:r>
            <a:r>
              <a:rPr>
                <a:solidFill>
                  <a:srgbClr val="FFFFFF"/>
                </a:solidFill>
              </a:rPr>
              <a:t>burnt incense on the altar morning and evening</a:t>
            </a:r>
            <a:r>
              <a:t> (Ex. 30:7-8), depicting Christ’s continual intercession for His people. </a:t>
            </a:r>
          </a:p>
        </p:txBody>
      </p:sp>
      <p:grpSp>
        <p:nvGrpSpPr>
          <p:cNvPr id="802" name="Priest.jpg"/>
          <p:cNvGrpSpPr/>
          <p:nvPr/>
        </p:nvGrpSpPr>
        <p:grpSpPr>
          <a:xfrm>
            <a:off x="6190987" y="1099309"/>
            <a:ext cx="5538038" cy="7199382"/>
            <a:chOff x="0" y="0"/>
            <a:chExt cx="5538037" cy="7199380"/>
          </a:xfrm>
        </p:grpSpPr>
        <p:pic>
          <p:nvPicPr>
            <p:cNvPr id="801" name="Priest.jpg" descr="Priest.jpg"/>
            <p:cNvPicPr>
              <a:picLocks noChangeAspect="1"/>
            </p:cNvPicPr>
            <p:nvPr/>
          </p:nvPicPr>
          <p:blipFill>
            <a:blip r:embed="rId2"/>
            <a:srcRect l="24406" t="3874" r="34810" b="17979"/>
            <a:stretch>
              <a:fillRect/>
            </a:stretch>
          </p:blipFill>
          <p:spPr>
            <a:xfrm>
              <a:off x="76200" y="63500"/>
              <a:ext cx="5398338" cy="7059681"/>
            </a:xfrm>
            <a:prstGeom prst="rect">
              <a:avLst/>
            </a:prstGeom>
            <a:ln>
              <a:noFill/>
            </a:ln>
            <a:effectLst/>
          </p:spPr>
        </p:pic>
        <p:pic>
          <p:nvPicPr>
            <p:cNvPr id="800" name="Priest.jpg" descr="Priest.jpg"/>
            <p:cNvPicPr>
              <a:picLocks/>
            </p:cNvPicPr>
            <p:nvPr/>
          </p:nvPicPr>
          <p:blipFill>
            <a:blip r:embed="rId3"/>
            <a:stretch>
              <a:fillRect/>
            </a:stretch>
          </p:blipFill>
          <p:spPr>
            <a:xfrm>
              <a:off x="-1" y="0"/>
              <a:ext cx="5538039" cy="7199381"/>
            </a:xfrm>
            <a:prstGeom prst="rect">
              <a:avLst/>
            </a:prstGeom>
            <a:effectLst/>
          </p:spPr>
        </p:pic>
      </p:gr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 name="This signifies that Christ is always praying for His people. He is always available to hear our prayers and to help us. He is always available to forgive us when we sin. When we call heaven’s throne room, we will never get a busy signal."/>
          <p:cNvSpPr txBox="1"/>
          <p:nvPr/>
        </p:nvSpPr>
        <p:spPr>
          <a:xfrm>
            <a:off x="896110" y="1314911"/>
            <a:ext cx="4924790" cy="75171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This signifies that Christ is always praying for His people. He is always available to hear our prayers and to help us. He is always available to forgive us when we sin. When we call heaven’s throne room, we will never get a busy signal.</a:t>
            </a:r>
          </a:p>
        </p:txBody>
      </p:sp>
      <p:grpSp>
        <p:nvGrpSpPr>
          <p:cNvPr id="807" name="Priest.jpg"/>
          <p:cNvGrpSpPr/>
          <p:nvPr/>
        </p:nvGrpSpPr>
        <p:grpSpPr>
          <a:xfrm>
            <a:off x="6190987" y="1099309"/>
            <a:ext cx="5538038" cy="7199382"/>
            <a:chOff x="0" y="0"/>
            <a:chExt cx="5538037" cy="7199380"/>
          </a:xfrm>
        </p:grpSpPr>
        <p:pic>
          <p:nvPicPr>
            <p:cNvPr id="806" name="Priest.jpg" descr="Priest.jpg"/>
            <p:cNvPicPr>
              <a:picLocks noChangeAspect="1"/>
            </p:cNvPicPr>
            <p:nvPr/>
          </p:nvPicPr>
          <p:blipFill>
            <a:blip r:embed="rId2"/>
            <a:srcRect l="24406" t="3874" r="34810" b="17979"/>
            <a:stretch>
              <a:fillRect/>
            </a:stretch>
          </p:blipFill>
          <p:spPr>
            <a:xfrm>
              <a:off x="76200" y="63500"/>
              <a:ext cx="5398338" cy="7059681"/>
            </a:xfrm>
            <a:prstGeom prst="rect">
              <a:avLst/>
            </a:prstGeom>
            <a:ln>
              <a:noFill/>
            </a:ln>
            <a:effectLst/>
          </p:spPr>
        </p:pic>
        <p:pic>
          <p:nvPicPr>
            <p:cNvPr id="805" name="Priest.jpg" descr="Priest.jpg"/>
            <p:cNvPicPr>
              <a:picLocks/>
            </p:cNvPicPr>
            <p:nvPr/>
          </p:nvPicPr>
          <p:blipFill>
            <a:blip r:embed="rId3"/>
            <a:stretch>
              <a:fillRect/>
            </a:stretch>
          </p:blipFill>
          <p:spPr>
            <a:xfrm>
              <a:off x="-1" y="0"/>
              <a:ext cx="5538039" cy="7199381"/>
            </a:xfrm>
            <a:prstGeom prst="rect">
              <a:avLst/>
            </a:prstGeom>
            <a:effectLst/>
          </p:spPr>
        </p:pic>
      </p:gr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 name="The table of shewbread pictures Christ as the Bread of Life."/>
          <p:cNvSpPr txBox="1"/>
          <p:nvPr/>
        </p:nvSpPr>
        <p:spPr>
          <a:xfrm>
            <a:off x="1388190" y="6636907"/>
            <a:ext cx="10228420" cy="2092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The table of shewbread </a:t>
            </a:r>
            <a:r>
              <a:t>pictures Christ as the Bread of Life.</a:t>
            </a:r>
          </a:p>
        </p:txBody>
      </p:sp>
      <p:grpSp>
        <p:nvGrpSpPr>
          <p:cNvPr id="812" name="24-Israel - Tabernacle Table of Shewbread.jpeg"/>
          <p:cNvGrpSpPr/>
          <p:nvPr/>
        </p:nvGrpSpPr>
        <p:grpSpPr>
          <a:xfrm>
            <a:off x="1388189" y="510545"/>
            <a:ext cx="10228421" cy="5938570"/>
            <a:chOff x="0" y="0"/>
            <a:chExt cx="10228419" cy="5938568"/>
          </a:xfrm>
        </p:grpSpPr>
        <p:pic>
          <p:nvPicPr>
            <p:cNvPr id="811" name="24-Israel - Tabernacle Table of Shewbread.jpeg" descr="24-Israel - Tabernacle Table of Shewbread.jpeg"/>
            <p:cNvPicPr>
              <a:picLocks noChangeAspect="1"/>
            </p:cNvPicPr>
            <p:nvPr/>
          </p:nvPicPr>
          <p:blipFill>
            <a:blip r:embed="rId2"/>
            <a:srcRect t="8308" b="5394"/>
            <a:stretch>
              <a:fillRect/>
            </a:stretch>
          </p:blipFill>
          <p:spPr>
            <a:xfrm>
              <a:off x="76200" y="63500"/>
              <a:ext cx="10088720" cy="5798869"/>
            </a:xfrm>
            <a:prstGeom prst="rect">
              <a:avLst/>
            </a:prstGeom>
            <a:ln>
              <a:noFill/>
            </a:ln>
            <a:effectLst/>
          </p:spPr>
        </p:pic>
        <p:pic>
          <p:nvPicPr>
            <p:cNvPr id="810" name="24-Israel - Tabernacle Table of Shewbread.jpeg" descr="24-Israel - Tabernacle Table of Shewbread.jpeg"/>
            <p:cNvPicPr>
              <a:picLocks/>
            </p:cNvPicPr>
            <p:nvPr/>
          </p:nvPicPr>
          <p:blipFill>
            <a:blip r:embed="rId3"/>
            <a:stretch>
              <a:fillRect/>
            </a:stretch>
          </p:blipFill>
          <p:spPr>
            <a:xfrm>
              <a:off x="-1" y="-1"/>
              <a:ext cx="10228421" cy="5938570"/>
            </a:xfrm>
            <a:prstGeom prst="rect">
              <a:avLst/>
            </a:prstGeom>
            <a:effectLst/>
          </p:spPr>
        </p:pic>
      </p:grpSp>
      <p:sp>
        <p:nvSpPr>
          <p:cNvPr id="813" name="goodsalt.com"/>
          <p:cNvSpPr txBox="1"/>
          <p:nvPr/>
        </p:nvSpPr>
        <p:spPr>
          <a:xfrm>
            <a:off x="1042313" y="59147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 name="“And Jesus said unto them, I am the bread of life: he that cometh to me shall never hunger; and he that believeth on me shall never thirst” (Joh. 6:35)."/>
          <p:cNvSpPr txBox="1"/>
          <p:nvPr/>
        </p:nvSpPr>
        <p:spPr>
          <a:xfrm>
            <a:off x="754250" y="6721574"/>
            <a:ext cx="11496300" cy="2428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“And Jesus said unto them, I am the bread of life: he that cometh to me shall never hunger; and he that believeth on me shall never thirst” (Joh. 6:35).</a:t>
            </a:r>
          </a:p>
        </p:txBody>
      </p:sp>
      <p:grpSp>
        <p:nvGrpSpPr>
          <p:cNvPr id="818" name="24-Israel - Tabernacle Table of Shewbread.jpeg"/>
          <p:cNvGrpSpPr/>
          <p:nvPr/>
        </p:nvGrpSpPr>
        <p:grpSpPr>
          <a:xfrm>
            <a:off x="1388189" y="510545"/>
            <a:ext cx="10228421" cy="5938570"/>
            <a:chOff x="0" y="0"/>
            <a:chExt cx="10228419" cy="5938568"/>
          </a:xfrm>
        </p:grpSpPr>
        <p:pic>
          <p:nvPicPr>
            <p:cNvPr id="817" name="24-Israel - Tabernacle Table of Shewbread.jpeg" descr="24-Israel - Tabernacle Table of Shewbread.jpeg"/>
            <p:cNvPicPr>
              <a:picLocks noChangeAspect="1"/>
            </p:cNvPicPr>
            <p:nvPr/>
          </p:nvPicPr>
          <p:blipFill>
            <a:blip r:embed="rId2"/>
            <a:srcRect t="8308" b="5394"/>
            <a:stretch>
              <a:fillRect/>
            </a:stretch>
          </p:blipFill>
          <p:spPr>
            <a:xfrm>
              <a:off x="76200" y="63500"/>
              <a:ext cx="10088720" cy="5798869"/>
            </a:xfrm>
            <a:prstGeom prst="rect">
              <a:avLst/>
            </a:prstGeom>
            <a:ln>
              <a:noFill/>
            </a:ln>
            <a:effectLst/>
          </p:spPr>
        </p:pic>
        <p:pic>
          <p:nvPicPr>
            <p:cNvPr id="816" name="24-Israel - Tabernacle Table of Shewbread.jpeg" descr="24-Israel - Tabernacle Table of Shewbread.jpeg"/>
            <p:cNvPicPr>
              <a:picLocks/>
            </p:cNvPicPr>
            <p:nvPr/>
          </p:nvPicPr>
          <p:blipFill>
            <a:blip r:embed="rId3"/>
            <a:stretch>
              <a:fillRect/>
            </a:stretch>
          </p:blipFill>
          <p:spPr>
            <a:xfrm>
              <a:off x="-1" y="-1"/>
              <a:ext cx="10228421" cy="5938570"/>
            </a:xfrm>
            <a:prstGeom prst="rect">
              <a:avLst/>
            </a:prstGeom>
            <a:effectLst/>
          </p:spPr>
        </p:pic>
      </p:grpSp>
      <p:sp>
        <p:nvSpPr>
          <p:cNvPr id="819" name="goodsalt.com"/>
          <p:cNvSpPr txBox="1"/>
          <p:nvPr/>
        </p:nvSpPr>
        <p:spPr>
          <a:xfrm>
            <a:off x="1016913" y="58385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 name="The double crown around the table depicts Christ as risen from the dead and seated in heaven at the right hand of God as King of kings."/>
          <p:cNvSpPr txBox="1"/>
          <p:nvPr/>
        </p:nvSpPr>
        <p:spPr>
          <a:xfrm>
            <a:off x="754250" y="6721574"/>
            <a:ext cx="11496300" cy="2428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double crown around the table depicts Christ as risen from the dead and seated in heaven at the right hand of God as King of kings. </a:t>
            </a:r>
          </a:p>
        </p:txBody>
      </p:sp>
      <p:grpSp>
        <p:nvGrpSpPr>
          <p:cNvPr id="824" name="24-Israel - Tabernacle Table of Shewbread.jpeg"/>
          <p:cNvGrpSpPr/>
          <p:nvPr/>
        </p:nvGrpSpPr>
        <p:grpSpPr>
          <a:xfrm>
            <a:off x="1388189" y="510545"/>
            <a:ext cx="10228421" cy="5938570"/>
            <a:chOff x="0" y="0"/>
            <a:chExt cx="10228419" cy="5938568"/>
          </a:xfrm>
        </p:grpSpPr>
        <p:pic>
          <p:nvPicPr>
            <p:cNvPr id="823" name="24-Israel - Tabernacle Table of Shewbread.jpeg" descr="24-Israel - Tabernacle Table of Shewbread.jpeg"/>
            <p:cNvPicPr>
              <a:picLocks noChangeAspect="1"/>
            </p:cNvPicPr>
            <p:nvPr/>
          </p:nvPicPr>
          <p:blipFill>
            <a:blip r:embed="rId2"/>
            <a:srcRect t="8308" b="5394"/>
            <a:stretch>
              <a:fillRect/>
            </a:stretch>
          </p:blipFill>
          <p:spPr>
            <a:xfrm>
              <a:off x="76200" y="63500"/>
              <a:ext cx="10088720" cy="5798869"/>
            </a:xfrm>
            <a:prstGeom prst="rect">
              <a:avLst/>
            </a:prstGeom>
            <a:ln>
              <a:noFill/>
            </a:ln>
            <a:effectLst/>
          </p:spPr>
        </p:pic>
        <p:pic>
          <p:nvPicPr>
            <p:cNvPr id="822" name="24-Israel - Tabernacle Table of Shewbread.jpeg" descr="24-Israel - Tabernacle Table of Shewbread.jpeg"/>
            <p:cNvPicPr>
              <a:picLocks/>
            </p:cNvPicPr>
            <p:nvPr/>
          </p:nvPicPr>
          <p:blipFill>
            <a:blip r:embed="rId3"/>
            <a:stretch>
              <a:fillRect/>
            </a:stretch>
          </p:blipFill>
          <p:spPr>
            <a:xfrm>
              <a:off x="-1" y="-1"/>
              <a:ext cx="10228421" cy="5938570"/>
            </a:xfrm>
            <a:prstGeom prst="rect">
              <a:avLst/>
            </a:prstGeom>
            <a:effectLst/>
          </p:spPr>
        </p:pic>
      </p:grpSp>
      <p:sp>
        <p:nvSpPr>
          <p:cNvPr id="825" name="goodsalt.com"/>
          <p:cNvSpPr txBox="1"/>
          <p:nvPr/>
        </p:nvSpPr>
        <p:spPr>
          <a:xfrm>
            <a:off x="1042313" y="59147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 name="The frankincense depicts that which is set apart exclusively to God (Le. 24:7-8; 2:16). Only the Father knows the Son perfectly, and only the Father gets perfect pleasure from the Son."/>
          <p:cNvSpPr txBox="1"/>
          <p:nvPr/>
        </p:nvSpPr>
        <p:spPr>
          <a:xfrm>
            <a:off x="754250" y="6721574"/>
            <a:ext cx="11496300" cy="2428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frankincense depicts that which is set apart exclusively to God (Le. 24:7-8; 2:16). Only the Father knows the Son perfectly, and only the Father gets perfect pleasure from the Son.</a:t>
            </a:r>
          </a:p>
        </p:txBody>
      </p:sp>
      <p:grpSp>
        <p:nvGrpSpPr>
          <p:cNvPr id="830" name="24-Israel - Tabernacle Table of Shewbread.jpeg"/>
          <p:cNvGrpSpPr/>
          <p:nvPr/>
        </p:nvGrpSpPr>
        <p:grpSpPr>
          <a:xfrm>
            <a:off x="1388189" y="510545"/>
            <a:ext cx="10228421" cy="5938570"/>
            <a:chOff x="0" y="0"/>
            <a:chExt cx="10228419" cy="5938568"/>
          </a:xfrm>
        </p:grpSpPr>
        <p:pic>
          <p:nvPicPr>
            <p:cNvPr id="829" name="24-Israel - Tabernacle Table of Shewbread.jpeg" descr="24-Israel - Tabernacle Table of Shewbread.jpeg"/>
            <p:cNvPicPr>
              <a:picLocks noChangeAspect="1"/>
            </p:cNvPicPr>
            <p:nvPr/>
          </p:nvPicPr>
          <p:blipFill>
            <a:blip r:embed="rId2"/>
            <a:srcRect t="8308" b="5394"/>
            <a:stretch>
              <a:fillRect/>
            </a:stretch>
          </p:blipFill>
          <p:spPr>
            <a:xfrm>
              <a:off x="76200" y="63500"/>
              <a:ext cx="10088720" cy="5798869"/>
            </a:xfrm>
            <a:prstGeom prst="rect">
              <a:avLst/>
            </a:prstGeom>
            <a:ln>
              <a:noFill/>
            </a:ln>
            <a:effectLst/>
          </p:spPr>
        </p:pic>
        <p:pic>
          <p:nvPicPr>
            <p:cNvPr id="828" name="24-Israel - Tabernacle Table of Shewbread.jpeg" descr="24-Israel - Tabernacle Table of Shewbread.jpeg"/>
            <p:cNvPicPr>
              <a:picLocks/>
            </p:cNvPicPr>
            <p:nvPr/>
          </p:nvPicPr>
          <p:blipFill>
            <a:blip r:embed="rId3"/>
            <a:stretch>
              <a:fillRect/>
            </a:stretch>
          </p:blipFill>
          <p:spPr>
            <a:xfrm>
              <a:off x="-1" y="-1"/>
              <a:ext cx="10228421" cy="5938570"/>
            </a:xfrm>
            <a:prstGeom prst="rect">
              <a:avLst/>
            </a:prstGeom>
            <a:effectLst/>
          </p:spPr>
        </p:pic>
      </p:grpSp>
      <p:sp>
        <p:nvSpPr>
          <p:cNvPr id="831" name="goodsalt.com"/>
          <p:cNvSpPr txBox="1"/>
          <p:nvPr/>
        </p:nvSpPr>
        <p:spPr>
          <a:xfrm>
            <a:off x="1042313" y="59147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3" name="“All things are delivered unto me of my Father: and no man knoweth the Son, but the Father; neither knoweth any man the Father, save the Son, and he to whomsoever the Son will reveal him” (Mt. 11:27)."/>
          <p:cNvSpPr txBox="1"/>
          <p:nvPr/>
        </p:nvSpPr>
        <p:spPr>
          <a:xfrm>
            <a:off x="754250" y="6721574"/>
            <a:ext cx="11496300" cy="2428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“All things are delivered unto me of my Father: and no man knoweth the Son, but the Father; neither knoweth any man the Father, save the Son, and </a:t>
            </a:r>
            <a:r>
              <a:rPr i="1"/>
              <a:t>he</a:t>
            </a:r>
            <a:r>
              <a:t> to whomsoever the Son will reveal </a:t>
            </a:r>
            <a:r>
              <a:rPr i="1"/>
              <a:t>him”</a:t>
            </a:r>
            <a:r>
              <a:t> (Mt. 11:27).</a:t>
            </a:r>
          </a:p>
        </p:txBody>
      </p:sp>
      <p:grpSp>
        <p:nvGrpSpPr>
          <p:cNvPr id="836" name="24-Israel - Tabernacle Table of Shewbread.jpeg"/>
          <p:cNvGrpSpPr/>
          <p:nvPr/>
        </p:nvGrpSpPr>
        <p:grpSpPr>
          <a:xfrm>
            <a:off x="1388189" y="510545"/>
            <a:ext cx="10228421" cy="5938570"/>
            <a:chOff x="0" y="0"/>
            <a:chExt cx="10228419" cy="5938568"/>
          </a:xfrm>
        </p:grpSpPr>
        <p:pic>
          <p:nvPicPr>
            <p:cNvPr id="835" name="24-Israel - Tabernacle Table of Shewbread.jpeg" descr="24-Israel - Tabernacle Table of Shewbread.jpeg"/>
            <p:cNvPicPr>
              <a:picLocks noChangeAspect="1"/>
            </p:cNvPicPr>
            <p:nvPr/>
          </p:nvPicPr>
          <p:blipFill>
            <a:blip r:embed="rId2"/>
            <a:srcRect t="8308" b="5394"/>
            <a:stretch>
              <a:fillRect/>
            </a:stretch>
          </p:blipFill>
          <p:spPr>
            <a:xfrm>
              <a:off x="76200" y="63500"/>
              <a:ext cx="10088720" cy="5798869"/>
            </a:xfrm>
            <a:prstGeom prst="rect">
              <a:avLst/>
            </a:prstGeom>
            <a:ln>
              <a:noFill/>
            </a:ln>
            <a:effectLst/>
          </p:spPr>
        </p:pic>
        <p:pic>
          <p:nvPicPr>
            <p:cNvPr id="834" name="24-Israel - Tabernacle Table of Shewbread.jpeg" descr="24-Israel - Tabernacle Table of Shewbread.jpeg"/>
            <p:cNvPicPr>
              <a:picLocks/>
            </p:cNvPicPr>
            <p:nvPr/>
          </p:nvPicPr>
          <p:blipFill>
            <a:blip r:embed="rId3"/>
            <a:stretch>
              <a:fillRect/>
            </a:stretch>
          </p:blipFill>
          <p:spPr>
            <a:xfrm>
              <a:off x="-1" y="-1"/>
              <a:ext cx="10228421" cy="5938570"/>
            </a:xfrm>
            <a:prstGeom prst="rect">
              <a:avLst/>
            </a:prstGeom>
            <a:effectLst/>
          </p:spPr>
        </p:pic>
      </p:grpSp>
      <p:sp>
        <p:nvSpPr>
          <p:cNvPr id="837" name="goodsalt.com"/>
          <p:cNvSpPr txBox="1"/>
          <p:nvPr/>
        </p:nvSpPr>
        <p:spPr>
          <a:xfrm>
            <a:off x="1042313" y="5914757"/>
            <a:ext cx="3228043" cy="7184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Christ is the veil before the holy of holies."/>
          <p:cNvSpPr txBox="1"/>
          <p:nvPr/>
        </p:nvSpPr>
        <p:spPr>
          <a:xfrm>
            <a:off x="1625013" y="7467816"/>
            <a:ext cx="9754774" cy="20665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Christ is </a:t>
            </a:r>
            <a:r>
              <a:rPr>
                <a:solidFill>
                  <a:srgbClr val="FFFFFF"/>
                </a:solidFill>
              </a:rPr>
              <a:t>the veil</a:t>
            </a:r>
            <a:r>
              <a:t> before the holy of holies.</a:t>
            </a:r>
          </a:p>
        </p:txBody>
      </p:sp>
      <p:pic>
        <p:nvPicPr>
          <p:cNvPr id="840" name="iu.jpeg" descr="iu.jpeg"/>
          <p:cNvPicPr>
            <a:picLocks noChangeAspect="1"/>
          </p:cNvPicPr>
          <p:nvPr/>
        </p:nvPicPr>
        <p:blipFill>
          <a:blip r:embed="rId2"/>
          <a:srcRect t="5723"/>
          <a:stretch>
            <a:fillRect/>
          </a:stretch>
        </p:blipFill>
        <p:spPr>
          <a:xfrm>
            <a:off x="1553381" y="315007"/>
            <a:ext cx="9898038" cy="7010324"/>
          </a:xfrm>
          <a:prstGeom prst="rect">
            <a:avLst/>
          </a:prstGeom>
          <a:ln w="12700">
            <a:miter lim="400000"/>
          </a:ln>
        </p:spPr>
      </p:pic>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2" name="tabernacle30.jpg" descr="tabernacle30.jpg"/>
          <p:cNvPicPr>
            <a:picLocks noChangeAspect="1"/>
          </p:cNvPicPr>
          <p:nvPr/>
        </p:nvPicPr>
        <p:blipFill>
          <a:blip r:embed="rId2"/>
          <a:srcRect b="6750"/>
          <a:stretch>
            <a:fillRect/>
          </a:stretch>
        </p:blipFill>
        <p:spPr>
          <a:xfrm>
            <a:off x="1292651" y="380093"/>
            <a:ext cx="10419498" cy="6814663"/>
          </a:xfrm>
          <a:prstGeom prst="rect">
            <a:avLst/>
          </a:prstGeom>
          <a:ln w="12700">
            <a:miter lim="400000"/>
          </a:ln>
        </p:spPr>
      </p:pic>
      <p:sp>
        <p:nvSpPr>
          <p:cNvPr id="843" name="Only the high priest could go through the veil once a year on the Day of Atonement."/>
          <p:cNvSpPr txBox="1"/>
          <p:nvPr/>
        </p:nvSpPr>
        <p:spPr>
          <a:xfrm>
            <a:off x="1231668" y="7418010"/>
            <a:ext cx="10541464" cy="20036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Only the high priest could go through the veil once a year on the Day of Atonement.</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6881</Words>
  <Application>Microsoft Office PowerPoint</Application>
  <PresentationFormat>Custom</PresentationFormat>
  <Paragraphs>314</Paragraphs>
  <Slides>182</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182</vt:i4>
      </vt:variant>
    </vt:vector>
  </HeadingPairs>
  <TitlesOfParts>
    <vt:vector size="184"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2023-06-01T22:48:14Z</dcterms:modified>
</cp:coreProperties>
</file>